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256" r:id="rId2"/>
    <p:sldId id="257" r:id="rId3"/>
    <p:sldId id="259" r:id="rId4"/>
    <p:sldId id="258" r:id="rId5"/>
    <p:sldId id="260" r:id="rId6"/>
    <p:sldId id="261" r:id="rId7"/>
    <p:sldId id="262" r:id="rId8"/>
    <p:sldId id="263" r:id="rId9"/>
    <p:sldId id="270" r:id="rId10"/>
    <p:sldId id="271" r:id="rId11"/>
    <p:sldId id="272" r:id="rId12"/>
    <p:sldId id="273" r:id="rId13"/>
    <p:sldId id="274" r:id="rId14"/>
    <p:sldId id="275" r:id="rId15"/>
    <p:sldId id="276" r:id="rId16"/>
    <p:sldId id="277" r:id="rId17"/>
    <p:sldId id="264" r:id="rId18"/>
    <p:sldId id="265" r:id="rId19"/>
    <p:sldId id="278" r:id="rId20"/>
    <p:sldId id="266" r:id="rId21"/>
    <p:sldId id="279" r:id="rId22"/>
    <p:sldId id="280" r:id="rId23"/>
    <p:sldId id="281" r:id="rId24"/>
    <p:sldId id="282" r:id="rId25"/>
    <p:sldId id="283" r:id="rId26"/>
    <p:sldId id="284" r:id="rId27"/>
    <p:sldId id="286" r:id="rId28"/>
  </p:sldIdLst>
  <p:sldSz cx="12192000" cy="6858000"/>
  <p:notesSz cx="6875463" cy="100028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6" autoAdjust="0"/>
    <p:restoredTop sz="94660"/>
  </p:normalViewPr>
  <p:slideViewPr>
    <p:cSldViewPr snapToGrid="0">
      <p:cViewPr>
        <p:scale>
          <a:sx n="69" d="100"/>
          <a:sy n="69" d="100"/>
        </p:scale>
        <p:origin x="2178" y="5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9367" cy="501879"/>
          </a:xfrm>
          <a:prstGeom prst="rect">
            <a:avLst/>
          </a:prstGeom>
        </p:spPr>
        <p:txBody>
          <a:bodyPr vert="horz" lIns="96442" tIns="48221" rIns="96442" bIns="48221" rtlCol="0"/>
          <a:lstStyle>
            <a:lvl1pPr algn="l">
              <a:defRPr sz="1300"/>
            </a:lvl1pPr>
          </a:lstStyle>
          <a:p>
            <a:endParaRPr lang="en-GB"/>
          </a:p>
        </p:txBody>
      </p:sp>
      <p:sp>
        <p:nvSpPr>
          <p:cNvPr id="3" name="Date Placeholder 2"/>
          <p:cNvSpPr>
            <a:spLocks noGrp="1"/>
          </p:cNvSpPr>
          <p:nvPr>
            <p:ph type="dt" sz="quarter" idx="1"/>
          </p:nvPr>
        </p:nvSpPr>
        <p:spPr>
          <a:xfrm>
            <a:off x="3894505" y="0"/>
            <a:ext cx="2979367" cy="501879"/>
          </a:xfrm>
          <a:prstGeom prst="rect">
            <a:avLst/>
          </a:prstGeom>
        </p:spPr>
        <p:txBody>
          <a:bodyPr vert="horz" lIns="96442" tIns="48221" rIns="96442" bIns="48221" rtlCol="0"/>
          <a:lstStyle>
            <a:lvl1pPr algn="r">
              <a:defRPr sz="1300"/>
            </a:lvl1pPr>
          </a:lstStyle>
          <a:p>
            <a:fld id="{5ACB3231-AC5B-4162-BAE0-5867537838C6}" type="datetimeFigureOut">
              <a:rPr lang="en-GB" smtClean="0"/>
              <a:t>23/11/2023</a:t>
            </a:fld>
            <a:endParaRPr lang="en-GB"/>
          </a:p>
        </p:txBody>
      </p:sp>
      <p:sp>
        <p:nvSpPr>
          <p:cNvPr id="4" name="Footer Placeholder 3"/>
          <p:cNvSpPr>
            <a:spLocks noGrp="1"/>
          </p:cNvSpPr>
          <p:nvPr>
            <p:ph type="ftr" sz="quarter" idx="2"/>
          </p:nvPr>
        </p:nvSpPr>
        <p:spPr>
          <a:xfrm>
            <a:off x="0" y="9500961"/>
            <a:ext cx="2979367" cy="501878"/>
          </a:xfrm>
          <a:prstGeom prst="rect">
            <a:avLst/>
          </a:prstGeom>
        </p:spPr>
        <p:txBody>
          <a:bodyPr vert="horz" lIns="96442" tIns="48221" rIns="96442" bIns="48221" rtlCol="0" anchor="b"/>
          <a:lstStyle>
            <a:lvl1pPr algn="l">
              <a:defRPr sz="1300"/>
            </a:lvl1pPr>
          </a:lstStyle>
          <a:p>
            <a:endParaRPr lang="en-GB"/>
          </a:p>
        </p:txBody>
      </p:sp>
      <p:sp>
        <p:nvSpPr>
          <p:cNvPr id="5" name="Slide Number Placeholder 4"/>
          <p:cNvSpPr>
            <a:spLocks noGrp="1"/>
          </p:cNvSpPr>
          <p:nvPr>
            <p:ph type="sldNum" sz="quarter" idx="3"/>
          </p:nvPr>
        </p:nvSpPr>
        <p:spPr>
          <a:xfrm>
            <a:off x="3894505" y="9500961"/>
            <a:ext cx="2979367" cy="501878"/>
          </a:xfrm>
          <a:prstGeom prst="rect">
            <a:avLst/>
          </a:prstGeom>
        </p:spPr>
        <p:txBody>
          <a:bodyPr vert="horz" lIns="96442" tIns="48221" rIns="96442" bIns="48221" rtlCol="0" anchor="b"/>
          <a:lstStyle>
            <a:lvl1pPr algn="r">
              <a:defRPr sz="1300"/>
            </a:lvl1pPr>
          </a:lstStyle>
          <a:p>
            <a:fld id="{D0D6D556-0545-4F15-8C8D-BD29E5DBAF01}" type="slidenum">
              <a:rPr lang="en-GB" smtClean="0"/>
              <a:t>‹#›</a:t>
            </a:fld>
            <a:endParaRPr lang="en-GB"/>
          </a:p>
        </p:txBody>
      </p:sp>
    </p:spTree>
    <p:extLst>
      <p:ext uri="{BB962C8B-B14F-4D97-AF65-F5344CB8AC3E}">
        <p14:creationId xmlns:p14="http://schemas.microsoft.com/office/powerpoint/2010/main" val="16759520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9367" cy="501879"/>
          </a:xfrm>
          <a:prstGeom prst="rect">
            <a:avLst/>
          </a:prstGeom>
        </p:spPr>
        <p:txBody>
          <a:bodyPr vert="horz" lIns="96442" tIns="48221" rIns="96442" bIns="48221" rtlCol="0"/>
          <a:lstStyle>
            <a:lvl1pPr algn="l">
              <a:defRPr sz="1300"/>
            </a:lvl1pPr>
          </a:lstStyle>
          <a:p>
            <a:endParaRPr lang="en-GB"/>
          </a:p>
        </p:txBody>
      </p:sp>
      <p:sp>
        <p:nvSpPr>
          <p:cNvPr id="3" name="Date Placeholder 2"/>
          <p:cNvSpPr>
            <a:spLocks noGrp="1"/>
          </p:cNvSpPr>
          <p:nvPr>
            <p:ph type="dt" idx="1"/>
          </p:nvPr>
        </p:nvSpPr>
        <p:spPr>
          <a:xfrm>
            <a:off x="3894505" y="0"/>
            <a:ext cx="2979367" cy="501879"/>
          </a:xfrm>
          <a:prstGeom prst="rect">
            <a:avLst/>
          </a:prstGeom>
        </p:spPr>
        <p:txBody>
          <a:bodyPr vert="horz" lIns="96442" tIns="48221" rIns="96442" bIns="48221" rtlCol="0"/>
          <a:lstStyle>
            <a:lvl1pPr algn="r">
              <a:defRPr sz="1300"/>
            </a:lvl1pPr>
          </a:lstStyle>
          <a:p>
            <a:fld id="{20AE4F38-EA4A-4566-8444-B46CF136E23C}" type="datetimeFigureOut">
              <a:rPr lang="en-GB" smtClean="0"/>
              <a:t>23/11/2023</a:t>
            </a:fld>
            <a:endParaRPr lang="en-GB"/>
          </a:p>
        </p:txBody>
      </p:sp>
      <p:sp>
        <p:nvSpPr>
          <p:cNvPr id="4" name="Slide Image Placeholder 3"/>
          <p:cNvSpPr>
            <a:spLocks noGrp="1" noRot="1" noChangeAspect="1"/>
          </p:cNvSpPr>
          <p:nvPr>
            <p:ph type="sldImg" idx="2"/>
          </p:nvPr>
        </p:nvSpPr>
        <p:spPr>
          <a:xfrm>
            <a:off x="438150" y="1250950"/>
            <a:ext cx="5999163" cy="3375025"/>
          </a:xfrm>
          <a:prstGeom prst="rect">
            <a:avLst/>
          </a:prstGeom>
          <a:noFill/>
          <a:ln w="12700">
            <a:solidFill>
              <a:prstClr val="black"/>
            </a:solidFill>
          </a:ln>
        </p:spPr>
        <p:txBody>
          <a:bodyPr vert="horz" lIns="96442" tIns="48221" rIns="96442" bIns="48221" rtlCol="0" anchor="ctr"/>
          <a:lstStyle/>
          <a:p>
            <a:endParaRPr lang="en-GB"/>
          </a:p>
        </p:txBody>
      </p:sp>
      <p:sp>
        <p:nvSpPr>
          <p:cNvPr id="5" name="Notes Placeholder 4"/>
          <p:cNvSpPr>
            <a:spLocks noGrp="1"/>
          </p:cNvSpPr>
          <p:nvPr>
            <p:ph type="body" sz="quarter" idx="3"/>
          </p:nvPr>
        </p:nvSpPr>
        <p:spPr>
          <a:xfrm>
            <a:off x="687547" y="4813866"/>
            <a:ext cx="5500370" cy="3938617"/>
          </a:xfrm>
          <a:prstGeom prst="rect">
            <a:avLst/>
          </a:prstGeom>
        </p:spPr>
        <p:txBody>
          <a:bodyPr vert="horz" lIns="96442" tIns="48221" rIns="96442" bIns="48221"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500961"/>
            <a:ext cx="2979367" cy="501878"/>
          </a:xfrm>
          <a:prstGeom prst="rect">
            <a:avLst/>
          </a:prstGeom>
        </p:spPr>
        <p:txBody>
          <a:bodyPr vert="horz" lIns="96442" tIns="48221" rIns="96442" bIns="48221" rtlCol="0" anchor="b"/>
          <a:lstStyle>
            <a:lvl1pPr algn="l">
              <a:defRPr sz="1300"/>
            </a:lvl1pPr>
          </a:lstStyle>
          <a:p>
            <a:endParaRPr lang="en-GB"/>
          </a:p>
        </p:txBody>
      </p:sp>
      <p:sp>
        <p:nvSpPr>
          <p:cNvPr id="7" name="Slide Number Placeholder 6"/>
          <p:cNvSpPr>
            <a:spLocks noGrp="1"/>
          </p:cNvSpPr>
          <p:nvPr>
            <p:ph type="sldNum" sz="quarter" idx="5"/>
          </p:nvPr>
        </p:nvSpPr>
        <p:spPr>
          <a:xfrm>
            <a:off x="3894505" y="9500961"/>
            <a:ext cx="2979367" cy="501878"/>
          </a:xfrm>
          <a:prstGeom prst="rect">
            <a:avLst/>
          </a:prstGeom>
        </p:spPr>
        <p:txBody>
          <a:bodyPr vert="horz" lIns="96442" tIns="48221" rIns="96442" bIns="48221" rtlCol="0" anchor="b"/>
          <a:lstStyle>
            <a:lvl1pPr algn="r">
              <a:defRPr sz="1300"/>
            </a:lvl1pPr>
          </a:lstStyle>
          <a:p>
            <a:fld id="{A2AAA7AF-A17F-45FC-B88D-FAF1D9ED7A79}" type="slidenum">
              <a:rPr lang="en-GB" smtClean="0"/>
              <a:t>‹#›</a:t>
            </a:fld>
            <a:endParaRPr lang="en-GB"/>
          </a:p>
        </p:txBody>
      </p:sp>
    </p:spTree>
    <p:extLst>
      <p:ext uri="{BB962C8B-B14F-4D97-AF65-F5344CB8AC3E}">
        <p14:creationId xmlns:p14="http://schemas.microsoft.com/office/powerpoint/2010/main" val="751611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1</a:t>
            </a:fld>
            <a:endParaRPr lang="en-GB"/>
          </a:p>
        </p:txBody>
      </p:sp>
    </p:spTree>
    <p:extLst>
      <p:ext uri="{BB962C8B-B14F-4D97-AF65-F5344CB8AC3E}">
        <p14:creationId xmlns:p14="http://schemas.microsoft.com/office/powerpoint/2010/main" val="26613119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2</a:t>
            </a:fld>
            <a:endParaRPr lang="en-GB"/>
          </a:p>
        </p:txBody>
      </p:sp>
    </p:spTree>
    <p:extLst>
      <p:ext uri="{BB962C8B-B14F-4D97-AF65-F5344CB8AC3E}">
        <p14:creationId xmlns:p14="http://schemas.microsoft.com/office/powerpoint/2010/main" val="6691105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3</a:t>
            </a:fld>
            <a:endParaRPr lang="en-GB"/>
          </a:p>
        </p:txBody>
      </p:sp>
    </p:spTree>
    <p:extLst>
      <p:ext uri="{BB962C8B-B14F-4D97-AF65-F5344CB8AC3E}">
        <p14:creationId xmlns:p14="http://schemas.microsoft.com/office/powerpoint/2010/main" val="41776520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4</a:t>
            </a:fld>
            <a:endParaRPr lang="en-GB"/>
          </a:p>
        </p:txBody>
      </p:sp>
    </p:spTree>
    <p:extLst>
      <p:ext uri="{BB962C8B-B14F-4D97-AF65-F5344CB8AC3E}">
        <p14:creationId xmlns:p14="http://schemas.microsoft.com/office/powerpoint/2010/main" val="17586741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5</a:t>
            </a:fld>
            <a:endParaRPr lang="en-GB"/>
          </a:p>
        </p:txBody>
      </p:sp>
    </p:spTree>
    <p:extLst>
      <p:ext uri="{BB962C8B-B14F-4D97-AF65-F5344CB8AC3E}">
        <p14:creationId xmlns:p14="http://schemas.microsoft.com/office/powerpoint/2010/main" val="33556047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6</a:t>
            </a:fld>
            <a:endParaRPr lang="en-GB"/>
          </a:p>
        </p:txBody>
      </p:sp>
    </p:spTree>
    <p:extLst>
      <p:ext uri="{BB962C8B-B14F-4D97-AF65-F5344CB8AC3E}">
        <p14:creationId xmlns:p14="http://schemas.microsoft.com/office/powerpoint/2010/main" val="26069511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7</a:t>
            </a:fld>
            <a:endParaRPr lang="en-GB"/>
          </a:p>
        </p:txBody>
      </p:sp>
    </p:spTree>
    <p:extLst>
      <p:ext uri="{BB962C8B-B14F-4D97-AF65-F5344CB8AC3E}">
        <p14:creationId xmlns:p14="http://schemas.microsoft.com/office/powerpoint/2010/main" val="6258691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8</a:t>
            </a:fld>
            <a:endParaRPr lang="en-GB"/>
          </a:p>
        </p:txBody>
      </p:sp>
    </p:spTree>
    <p:extLst>
      <p:ext uri="{BB962C8B-B14F-4D97-AF65-F5344CB8AC3E}">
        <p14:creationId xmlns:p14="http://schemas.microsoft.com/office/powerpoint/2010/main" val="7789148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9</a:t>
            </a:fld>
            <a:endParaRPr lang="en-GB"/>
          </a:p>
        </p:txBody>
      </p:sp>
    </p:spTree>
    <p:extLst>
      <p:ext uri="{BB962C8B-B14F-4D97-AF65-F5344CB8AC3E}">
        <p14:creationId xmlns:p14="http://schemas.microsoft.com/office/powerpoint/2010/main" val="704513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10</a:t>
            </a:fld>
            <a:endParaRPr lang="en-GB"/>
          </a:p>
        </p:txBody>
      </p:sp>
    </p:spTree>
    <p:extLst>
      <p:ext uri="{BB962C8B-B14F-4D97-AF65-F5344CB8AC3E}">
        <p14:creationId xmlns:p14="http://schemas.microsoft.com/office/powerpoint/2010/main" val="16531514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11</a:t>
            </a:fld>
            <a:endParaRPr lang="en-GB"/>
          </a:p>
        </p:txBody>
      </p:sp>
    </p:spTree>
    <p:extLst>
      <p:ext uri="{BB962C8B-B14F-4D97-AF65-F5344CB8AC3E}">
        <p14:creationId xmlns:p14="http://schemas.microsoft.com/office/powerpoint/2010/main" val="20783932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12</a:t>
            </a:fld>
            <a:endParaRPr lang="en-GB"/>
          </a:p>
        </p:txBody>
      </p:sp>
    </p:spTree>
    <p:extLst>
      <p:ext uri="{BB962C8B-B14F-4D97-AF65-F5344CB8AC3E}">
        <p14:creationId xmlns:p14="http://schemas.microsoft.com/office/powerpoint/2010/main" val="39053470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13</a:t>
            </a:fld>
            <a:endParaRPr lang="en-GB"/>
          </a:p>
        </p:txBody>
      </p:sp>
    </p:spTree>
    <p:extLst>
      <p:ext uri="{BB962C8B-B14F-4D97-AF65-F5344CB8AC3E}">
        <p14:creationId xmlns:p14="http://schemas.microsoft.com/office/powerpoint/2010/main" val="26535556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14</a:t>
            </a:fld>
            <a:endParaRPr lang="en-GB"/>
          </a:p>
        </p:txBody>
      </p:sp>
    </p:spTree>
    <p:extLst>
      <p:ext uri="{BB962C8B-B14F-4D97-AF65-F5344CB8AC3E}">
        <p14:creationId xmlns:p14="http://schemas.microsoft.com/office/powerpoint/2010/main" val="36435375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15</a:t>
            </a:fld>
            <a:endParaRPr lang="en-GB"/>
          </a:p>
        </p:txBody>
      </p:sp>
    </p:spTree>
    <p:extLst>
      <p:ext uri="{BB962C8B-B14F-4D97-AF65-F5344CB8AC3E}">
        <p14:creationId xmlns:p14="http://schemas.microsoft.com/office/powerpoint/2010/main" val="27818317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16</a:t>
            </a:fld>
            <a:endParaRPr lang="en-GB"/>
          </a:p>
        </p:txBody>
      </p:sp>
    </p:spTree>
    <p:extLst>
      <p:ext uri="{BB962C8B-B14F-4D97-AF65-F5344CB8AC3E}">
        <p14:creationId xmlns:p14="http://schemas.microsoft.com/office/powerpoint/2010/main" val="42943671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17</a:t>
            </a:fld>
            <a:endParaRPr lang="en-GB"/>
          </a:p>
        </p:txBody>
      </p:sp>
    </p:spTree>
    <p:extLst>
      <p:ext uri="{BB962C8B-B14F-4D97-AF65-F5344CB8AC3E}">
        <p14:creationId xmlns:p14="http://schemas.microsoft.com/office/powerpoint/2010/main" val="15022907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18</a:t>
            </a:fld>
            <a:endParaRPr lang="en-GB"/>
          </a:p>
        </p:txBody>
      </p:sp>
    </p:spTree>
    <p:extLst>
      <p:ext uri="{BB962C8B-B14F-4D97-AF65-F5344CB8AC3E}">
        <p14:creationId xmlns:p14="http://schemas.microsoft.com/office/powerpoint/2010/main" val="31676858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19</a:t>
            </a:fld>
            <a:endParaRPr lang="en-GB"/>
          </a:p>
        </p:txBody>
      </p:sp>
    </p:spTree>
    <p:extLst>
      <p:ext uri="{BB962C8B-B14F-4D97-AF65-F5344CB8AC3E}">
        <p14:creationId xmlns:p14="http://schemas.microsoft.com/office/powerpoint/2010/main" val="4031028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20</a:t>
            </a:fld>
            <a:endParaRPr lang="en-GB"/>
          </a:p>
        </p:txBody>
      </p:sp>
    </p:spTree>
    <p:extLst>
      <p:ext uri="{BB962C8B-B14F-4D97-AF65-F5344CB8AC3E}">
        <p14:creationId xmlns:p14="http://schemas.microsoft.com/office/powerpoint/2010/main" val="11534456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21</a:t>
            </a:fld>
            <a:endParaRPr lang="en-GB"/>
          </a:p>
        </p:txBody>
      </p:sp>
    </p:spTree>
    <p:extLst>
      <p:ext uri="{BB962C8B-B14F-4D97-AF65-F5344CB8AC3E}">
        <p14:creationId xmlns:p14="http://schemas.microsoft.com/office/powerpoint/2010/main" val="28950548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22</a:t>
            </a:fld>
            <a:endParaRPr lang="en-GB"/>
          </a:p>
        </p:txBody>
      </p:sp>
    </p:spTree>
    <p:extLst>
      <p:ext uri="{BB962C8B-B14F-4D97-AF65-F5344CB8AC3E}">
        <p14:creationId xmlns:p14="http://schemas.microsoft.com/office/powerpoint/2010/main" val="23216915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23</a:t>
            </a:fld>
            <a:endParaRPr lang="en-GB"/>
          </a:p>
        </p:txBody>
      </p:sp>
    </p:spTree>
    <p:extLst>
      <p:ext uri="{BB962C8B-B14F-4D97-AF65-F5344CB8AC3E}">
        <p14:creationId xmlns:p14="http://schemas.microsoft.com/office/powerpoint/2010/main" val="31353917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24</a:t>
            </a:fld>
            <a:endParaRPr lang="en-GB"/>
          </a:p>
        </p:txBody>
      </p:sp>
    </p:spTree>
    <p:extLst>
      <p:ext uri="{BB962C8B-B14F-4D97-AF65-F5344CB8AC3E}">
        <p14:creationId xmlns:p14="http://schemas.microsoft.com/office/powerpoint/2010/main" val="20592829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25</a:t>
            </a:fld>
            <a:endParaRPr lang="en-GB"/>
          </a:p>
        </p:txBody>
      </p:sp>
    </p:spTree>
    <p:extLst>
      <p:ext uri="{BB962C8B-B14F-4D97-AF65-F5344CB8AC3E}">
        <p14:creationId xmlns:p14="http://schemas.microsoft.com/office/powerpoint/2010/main" val="36079404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26</a:t>
            </a:fld>
            <a:endParaRPr lang="en-GB"/>
          </a:p>
        </p:txBody>
      </p:sp>
    </p:spTree>
    <p:extLst>
      <p:ext uri="{BB962C8B-B14F-4D97-AF65-F5344CB8AC3E}">
        <p14:creationId xmlns:p14="http://schemas.microsoft.com/office/powerpoint/2010/main" val="37015726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AAA7AF-A17F-45FC-B88D-FAF1D9ED7A79}" type="slidenum">
              <a:rPr lang="en-GB" smtClean="0"/>
              <a:t>27</a:t>
            </a:fld>
            <a:endParaRPr lang="en-GB"/>
          </a:p>
        </p:txBody>
      </p:sp>
    </p:spTree>
    <p:extLst>
      <p:ext uri="{BB962C8B-B14F-4D97-AF65-F5344CB8AC3E}">
        <p14:creationId xmlns:p14="http://schemas.microsoft.com/office/powerpoint/2010/main" val="3774079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A102BD7-CA95-4ACD-B350-1BD946329DC8}"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F24B55-78A3-4F04-821B-51CBC37FDA10}" type="slidenum">
              <a:rPr lang="en-GB" smtClean="0"/>
              <a:t>‹#›</a:t>
            </a:fld>
            <a:endParaRPr lang="en-GB"/>
          </a:p>
        </p:txBody>
      </p:sp>
    </p:spTree>
    <p:extLst>
      <p:ext uri="{BB962C8B-B14F-4D97-AF65-F5344CB8AC3E}">
        <p14:creationId xmlns:p14="http://schemas.microsoft.com/office/powerpoint/2010/main" val="3246055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102BD7-CA95-4ACD-B350-1BD946329DC8}"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F24B55-78A3-4F04-821B-51CBC37FDA10}" type="slidenum">
              <a:rPr lang="en-GB" smtClean="0"/>
              <a:t>‹#›</a:t>
            </a:fld>
            <a:endParaRPr lang="en-GB"/>
          </a:p>
        </p:txBody>
      </p:sp>
    </p:spTree>
    <p:extLst>
      <p:ext uri="{BB962C8B-B14F-4D97-AF65-F5344CB8AC3E}">
        <p14:creationId xmlns:p14="http://schemas.microsoft.com/office/powerpoint/2010/main" val="1292191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102BD7-CA95-4ACD-B350-1BD946329DC8}"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F24B55-78A3-4F04-821B-51CBC37FDA10}" type="slidenum">
              <a:rPr lang="en-GB" smtClean="0"/>
              <a:t>‹#›</a:t>
            </a:fld>
            <a:endParaRPr lang="en-GB"/>
          </a:p>
        </p:txBody>
      </p:sp>
    </p:spTree>
    <p:extLst>
      <p:ext uri="{BB962C8B-B14F-4D97-AF65-F5344CB8AC3E}">
        <p14:creationId xmlns:p14="http://schemas.microsoft.com/office/powerpoint/2010/main" val="3140297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A102BD7-CA95-4ACD-B350-1BD946329DC8}" type="datetimeFigureOut">
              <a:rPr lang="en-GB" smtClean="0"/>
              <a:t>22/11/2023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F24B55-78A3-4F04-821B-51CBC37FDA10}" type="slidenum">
              <a:rPr lang="en-GB" smtClean="0"/>
              <a:t>‹#›</a:t>
            </a:fld>
            <a:endParaRPr lang="en-GB"/>
          </a:p>
        </p:txBody>
      </p:sp>
    </p:spTree>
    <p:extLst>
      <p:ext uri="{BB962C8B-B14F-4D97-AF65-F5344CB8AC3E}">
        <p14:creationId xmlns:p14="http://schemas.microsoft.com/office/powerpoint/2010/main" val="3906691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A102BD7-CA95-4ACD-B350-1BD946329DC8}" type="datetimeFigureOut">
              <a:rPr lang="en-GB" smtClean="0"/>
              <a:t>22/11/2023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BF24B55-78A3-4F04-821B-51CBC37FDA10}" type="slidenum">
              <a:rPr lang="en-GB" smtClean="0"/>
              <a:t>‹#›</a:t>
            </a:fld>
            <a:endParaRPr lang="en-GB"/>
          </a:p>
        </p:txBody>
      </p:sp>
    </p:spTree>
    <p:extLst>
      <p:ext uri="{BB962C8B-B14F-4D97-AF65-F5344CB8AC3E}">
        <p14:creationId xmlns:p14="http://schemas.microsoft.com/office/powerpoint/2010/main" val="12360008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A102BD7-CA95-4ACD-B350-1BD946329DC8}" type="datetimeFigureOut">
              <a:rPr lang="en-GB" smtClean="0"/>
              <a:t>22/11/2023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BF24B55-78A3-4F04-821B-51CBC37FDA10}" type="slidenum">
              <a:rPr lang="en-GB" smtClean="0"/>
              <a:t>‹#›</a:t>
            </a:fld>
            <a:endParaRPr lang="en-GB"/>
          </a:p>
        </p:txBody>
      </p:sp>
    </p:spTree>
    <p:extLst>
      <p:ext uri="{BB962C8B-B14F-4D97-AF65-F5344CB8AC3E}">
        <p14:creationId xmlns:p14="http://schemas.microsoft.com/office/powerpoint/2010/main" val="2044537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102BD7-CA95-4ACD-B350-1BD946329DC8}" type="datetimeFigureOut">
              <a:rPr lang="en-GB" smtClean="0"/>
              <a:t>22/11/2023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BF24B55-78A3-4F04-821B-51CBC37FDA10}" type="slidenum">
              <a:rPr lang="en-GB" smtClean="0"/>
              <a:t>‹#›</a:t>
            </a:fld>
            <a:endParaRPr lang="en-GB"/>
          </a:p>
        </p:txBody>
      </p:sp>
    </p:spTree>
    <p:extLst>
      <p:ext uri="{BB962C8B-B14F-4D97-AF65-F5344CB8AC3E}">
        <p14:creationId xmlns:p14="http://schemas.microsoft.com/office/powerpoint/2010/main" val="3037618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A102BD7-CA95-4ACD-B350-1BD946329DC8}" type="datetimeFigureOut">
              <a:rPr lang="en-GB" smtClean="0"/>
              <a:t>22/11/2023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F24B55-78A3-4F04-821B-51CBC37FDA10}" type="slidenum">
              <a:rPr lang="en-GB" smtClean="0"/>
              <a:t>‹#›</a:t>
            </a:fld>
            <a:endParaRPr lang="en-GB"/>
          </a:p>
        </p:txBody>
      </p:sp>
    </p:spTree>
    <p:extLst>
      <p:ext uri="{BB962C8B-B14F-4D97-AF65-F5344CB8AC3E}">
        <p14:creationId xmlns:p14="http://schemas.microsoft.com/office/powerpoint/2010/main" val="16748583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A102BD7-CA95-4ACD-B350-1BD946329DC8}" type="datetimeFigureOut">
              <a:rPr lang="en-GB" smtClean="0"/>
              <a:t>22/11/2023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F24B55-78A3-4F04-821B-51CBC37FDA10}" type="slidenum">
              <a:rPr lang="en-GB" smtClean="0"/>
              <a:t>‹#›</a:t>
            </a:fld>
            <a:endParaRPr lang="en-GB"/>
          </a:p>
        </p:txBody>
      </p:sp>
    </p:spTree>
    <p:extLst>
      <p:ext uri="{BB962C8B-B14F-4D97-AF65-F5344CB8AC3E}">
        <p14:creationId xmlns:p14="http://schemas.microsoft.com/office/powerpoint/2010/main" val="1662577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102BD7-CA95-4ACD-B350-1BD946329DC8}"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F24B55-78A3-4F04-821B-51CBC37FDA10}" type="slidenum">
              <a:rPr lang="en-GB" smtClean="0"/>
              <a:t>‹#›</a:t>
            </a:fld>
            <a:endParaRPr lang="en-GB"/>
          </a:p>
        </p:txBody>
      </p:sp>
    </p:spTree>
    <p:extLst>
      <p:ext uri="{BB962C8B-B14F-4D97-AF65-F5344CB8AC3E}">
        <p14:creationId xmlns:p14="http://schemas.microsoft.com/office/powerpoint/2010/main" val="13044888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102BD7-CA95-4ACD-B350-1BD946329DC8}"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F24B55-78A3-4F04-821B-51CBC37FDA10}" type="slidenum">
              <a:rPr lang="en-GB" smtClean="0"/>
              <a:t>‹#›</a:t>
            </a:fld>
            <a:endParaRPr lang="en-GB"/>
          </a:p>
        </p:txBody>
      </p:sp>
    </p:spTree>
    <p:extLst>
      <p:ext uri="{BB962C8B-B14F-4D97-AF65-F5344CB8AC3E}">
        <p14:creationId xmlns:p14="http://schemas.microsoft.com/office/powerpoint/2010/main" val="36303508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102BD7-CA95-4ACD-B350-1BD946329DC8}" type="datetimeFigureOut">
              <a:rPr lang="en-GB" smtClean="0"/>
              <a:t>22/11/2023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F24B55-78A3-4F04-821B-51CBC37FDA10}" type="slidenum">
              <a:rPr lang="en-GB" smtClean="0"/>
              <a:t>‹#›</a:t>
            </a:fld>
            <a:endParaRPr lang="en-GB"/>
          </a:p>
        </p:txBody>
      </p:sp>
    </p:spTree>
    <p:extLst>
      <p:ext uri="{BB962C8B-B14F-4D97-AF65-F5344CB8AC3E}">
        <p14:creationId xmlns:p14="http://schemas.microsoft.com/office/powerpoint/2010/main" val="41183506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mailto:office@springside.Rochdale.sch.uk" TargetMode="External"/><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parentview.ofsted.gov.uk/parent-view-results/urn/116622" TargetMode="External"/><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134421" y="857598"/>
            <a:ext cx="9838095" cy="2038095"/>
          </a:xfrm>
          <a:prstGeom prst="rect">
            <a:avLst/>
          </a:prstGeom>
        </p:spPr>
      </p:pic>
      <p:pic>
        <p:nvPicPr>
          <p:cNvPr id="6" name="Picture 5"/>
          <p:cNvPicPr>
            <a:picLocks noChangeAspect="1"/>
          </p:cNvPicPr>
          <p:nvPr/>
        </p:nvPicPr>
        <p:blipFill>
          <a:blip r:embed="rId4"/>
          <a:stretch>
            <a:fillRect/>
          </a:stretch>
        </p:blipFill>
        <p:spPr>
          <a:xfrm>
            <a:off x="3568000" y="4781012"/>
            <a:ext cx="4970936" cy="769183"/>
          </a:xfrm>
          <a:prstGeom prst="rect">
            <a:avLst/>
          </a:prstGeom>
        </p:spPr>
      </p:pic>
      <p:pic>
        <p:nvPicPr>
          <p:cNvPr id="7" name="Picture 6"/>
          <p:cNvPicPr>
            <a:picLocks noChangeAspect="1"/>
          </p:cNvPicPr>
          <p:nvPr/>
        </p:nvPicPr>
        <p:blipFill>
          <a:blip r:embed="rId5"/>
          <a:stretch>
            <a:fillRect/>
          </a:stretch>
        </p:blipFill>
        <p:spPr>
          <a:xfrm>
            <a:off x="5562697" y="3371698"/>
            <a:ext cx="981541" cy="646232"/>
          </a:xfrm>
          <a:prstGeom prst="rect">
            <a:avLst/>
          </a:prstGeom>
        </p:spPr>
      </p:pic>
    </p:spTree>
    <p:extLst>
      <p:ext uri="{BB962C8B-B14F-4D97-AF65-F5344CB8AC3E}">
        <p14:creationId xmlns:p14="http://schemas.microsoft.com/office/powerpoint/2010/main" val="18313698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786809" y="457200"/>
            <a:ext cx="10696353" cy="29771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t>Our contribution to Raising Rochdale:</a:t>
            </a:r>
            <a:endParaRPr lang="en-GB" sz="1400" dirty="0"/>
          </a:p>
          <a:p>
            <a:r>
              <a:rPr lang="en-GB" sz="1400" dirty="0"/>
              <a:t>To equip every child with the knowledge, skills, values and opportunities to enable them to lead a happy, healthy and purposeful life.</a:t>
            </a:r>
          </a:p>
          <a:p>
            <a:r>
              <a:rPr lang="en-GB" sz="1400" dirty="0"/>
              <a:t> </a:t>
            </a:r>
          </a:p>
          <a:p>
            <a:r>
              <a:rPr lang="en-GB" sz="1400" b="1" dirty="0"/>
              <a:t>To achieve this we will:</a:t>
            </a:r>
            <a:endParaRPr lang="en-GB" sz="1400" dirty="0"/>
          </a:p>
          <a:p>
            <a:r>
              <a:rPr lang="en-GB" sz="1400" dirty="0"/>
              <a:t>Be collectively accountable for improving the life chances of all Rochdale children</a:t>
            </a:r>
          </a:p>
          <a:p>
            <a:r>
              <a:rPr lang="en-GB" sz="1400" dirty="0"/>
              <a:t>Know, value and support every child and place of learning to achieve</a:t>
            </a:r>
          </a:p>
          <a:p>
            <a:r>
              <a:rPr lang="en-GB" sz="1400" dirty="0"/>
              <a:t>Create a sense of hope and belonging in all our learning settings, where learners are proud of the present and ambitious for their future</a:t>
            </a:r>
          </a:p>
          <a:p>
            <a:r>
              <a:rPr lang="en-GB" sz="1400" dirty="0"/>
              <a:t>Provide welcoming learning </a:t>
            </a:r>
            <a:r>
              <a:rPr lang="en-GB" sz="1400" dirty="0" smtClean="0"/>
              <a:t>communities, which </a:t>
            </a:r>
            <a:r>
              <a:rPr lang="en-GB" sz="1400" dirty="0"/>
              <a:t>build positive relationships with learners and their families through respect, openness and trust</a:t>
            </a:r>
          </a:p>
        </p:txBody>
      </p:sp>
      <p:sp>
        <p:nvSpPr>
          <p:cNvPr id="8" name="Rounded Rectangle 7"/>
          <p:cNvSpPr/>
          <p:nvPr/>
        </p:nvSpPr>
        <p:spPr>
          <a:xfrm>
            <a:off x="786809" y="3774558"/>
            <a:ext cx="10696353" cy="256244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t>We will support and challenge each other so that no child or setting is left behind by:</a:t>
            </a:r>
            <a:endParaRPr lang="en-GB" sz="1400" dirty="0"/>
          </a:p>
          <a:p>
            <a:r>
              <a:rPr lang="en-GB" sz="1400" dirty="0"/>
              <a:t>Building a collaborative learning community, sharing our success and innovative evidence based practice</a:t>
            </a:r>
          </a:p>
          <a:p>
            <a:r>
              <a:rPr lang="en-GB" sz="1400" dirty="0"/>
              <a:t>Driving </a:t>
            </a:r>
            <a:r>
              <a:rPr lang="en-GB" sz="1400" dirty="0" smtClean="0"/>
              <a:t>development, </a:t>
            </a:r>
            <a:r>
              <a:rPr lang="en-GB" sz="1400" dirty="0"/>
              <a:t>seeking excellence through equity</a:t>
            </a:r>
          </a:p>
          <a:p>
            <a:r>
              <a:rPr lang="en-GB" sz="1400" dirty="0"/>
              <a:t>Working creatively, beyond institutional boundaries to maximise the learning opportunities for all</a:t>
            </a:r>
          </a:p>
          <a:p>
            <a:r>
              <a:rPr lang="en-GB" sz="1400" dirty="0"/>
              <a:t>Creating curriculum development opportunities which will link our settings</a:t>
            </a:r>
          </a:p>
          <a:p>
            <a:r>
              <a:rPr lang="en-GB" sz="1400" dirty="0"/>
              <a:t>Ensure well planned, positive transitions across our learning systems</a:t>
            </a:r>
          </a:p>
          <a:p>
            <a:r>
              <a:rPr lang="en-GB" sz="1400" dirty="0"/>
              <a:t>Invest in our workforce by sharing expertise across our learning settings and provide high quality training and professional development </a:t>
            </a:r>
            <a:r>
              <a:rPr lang="en-GB" sz="1400" dirty="0" smtClean="0"/>
              <a:t>opportunities</a:t>
            </a:r>
            <a:endParaRPr lang="en-GB" sz="1400" dirty="0"/>
          </a:p>
        </p:txBody>
      </p:sp>
    </p:spTree>
    <p:extLst>
      <p:ext uri="{BB962C8B-B14F-4D97-AF65-F5344CB8AC3E}">
        <p14:creationId xmlns:p14="http://schemas.microsoft.com/office/powerpoint/2010/main" val="3858793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786809" y="2668771"/>
            <a:ext cx="10696353" cy="3987209"/>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smtClean="0"/>
              <a:t>We feel our School has:</a:t>
            </a:r>
            <a:endParaRPr lang="en-GB" dirty="0"/>
          </a:p>
          <a:p>
            <a:r>
              <a:rPr lang="en-GB" sz="1400" dirty="0" smtClean="0"/>
              <a:t>A </a:t>
            </a:r>
            <a:r>
              <a:rPr lang="en-GB" sz="1400" dirty="0"/>
              <a:t>positive learning environment where learners develop new skills and concepts and learn how to apply them in a concrete and meaningful way </a:t>
            </a:r>
          </a:p>
          <a:p>
            <a:pPr lvl="0" fontAlgn="base"/>
            <a:r>
              <a:rPr lang="en-GB" sz="1400" dirty="0"/>
              <a:t>Encourages, supports and challenges all learners to achieve their full potential </a:t>
            </a:r>
          </a:p>
          <a:p>
            <a:pPr lvl="0" fontAlgn="base"/>
            <a:r>
              <a:rPr lang="en-GB" sz="1400" dirty="0"/>
              <a:t>Embraces individual needs and promotes their self esteem  </a:t>
            </a:r>
          </a:p>
          <a:p>
            <a:pPr lvl="0" fontAlgn="base"/>
            <a:r>
              <a:rPr lang="en-GB" sz="1400" dirty="0"/>
              <a:t>Provides a caring, safe and secure environment where learners are taught to understand their own place in their wider community and to overcome their own physical, sensory and emotional difficulties to ensure personal, individual success </a:t>
            </a:r>
          </a:p>
          <a:p>
            <a:pPr lvl="0" fontAlgn="base"/>
            <a:r>
              <a:rPr lang="en-GB" sz="1400" dirty="0"/>
              <a:t>Promotes proactive working partnerships with families and external agencies and offers an integrated team approach with Physiotherapy, Occupational Therapy, Speech and Language Therapy and Medical support all of whom regularly carry out clinics within the building using the specialist rooms.  </a:t>
            </a:r>
          </a:p>
          <a:p>
            <a:pPr lvl="0" fontAlgn="base"/>
            <a:r>
              <a:rPr lang="en-GB" sz="1400" dirty="0"/>
              <a:t>Works in a multi-disciplinary way to attend to the holistic needs of our learner and their families </a:t>
            </a:r>
          </a:p>
          <a:p>
            <a:pPr lvl="0" fontAlgn="base"/>
            <a:r>
              <a:rPr lang="en-GB" sz="1400" dirty="0"/>
              <a:t>Teaches learners to communicate using a total communication approach effectively and to be independent and be able to make good choices </a:t>
            </a:r>
          </a:p>
          <a:p>
            <a:pPr lvl="0" fontAlgn="base"/>
            <a:r>
              <a:rPr lang="en-GB" sz="1400" dirty="0"/>
              <a:t>Utilises the community to enhance the learning curriculum and to support learners to practice and extend their social skills </a:t>
            </a:r>
          </a:p>
          <a:p>
            <a:pPr lvl="0" fontAlgn="base"/>
            <a:r>
              <a:rPr lang="en-GB" sz="1400" dirty="0"/>
              <a:t>Develops learners self- esteem, confidence and independence in preparation for their challenges ahead in adult life </a:t>
            </a:r>
          </a:p>
          <a:p>
            <a:pPr lvl="0" fontAlgn="base"/>
            <a:r>
              <a:rPr lang="en-GB" sz="1400" dirty="0"/>
              <a:t>Develops and supports learners to be healthier and able to understand their own personal difficulties and challenges </a:t>
            </a:r>
          </a:p>
        </p:txBody>
      </p:sp>
      <p:sp>
        <p:nvSpPr>
          <p:cNvPr id="2" name="Rounded Rectangle 1"/>
          <p:cNvSpPr/>
          <p:nvPr/>
        </p:nvSpPr>
        <p:spPr>
          <a:xfrm>
            <a:off x="765544" y="350874"/>
            <a:ext cx="10770782" cy="2083982"/>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t>Our School shares </a:t>
            </a:r>
            <a:r>
              <a:rPr lang="en-GB" sz="1400" dirty="0"/>
              <a:t>a collated site with Hamer mainstream primary. Springside caters for</a:t>
            </a:r>
            <a:r>
              <a:rPr lang="en-GB" sz="1400" b="1" dirty="0"/>
              <a:t> 132 </a:t>
            </a:r>
            <a:r>
              <a:rPr lang="en-GB" sz="1400" dirty="0"/>
              <a:t>learners with a combination of SEND which ranges from Autism (ASC), Severe learning difficulties (SLD) and associated behavioural difficulties and social and emotional needs, Profound and Multiple learning Difficulties (PMLD) profound and complex physical, medical and learning difficulties, Hearing Impairment (HI), Visual Impairment (VI). The school offers a specialised learning environment with a range of specialist rooms and areas to further support the SEND requirements of our learners. The school has a hydrotherapy pool, sensory room, light stimulation room, soft play room, sensory integration room, </a:t>
            </a:r>
            <a:r>
              <a:rPr lang="en-GB" sz="1400" dirty="0" err="1"/>
              <a:t>Thinc</a:t>
            </a:r>
            <a:r>
              <a:rPr lang="en-GB" sz="1400" dirty="0"/>
              <a:t> room, adapted independence kitchen, outside learning classrooms and a sensory garden, small focus rooms, as well as adapted play equipment and a range of outside learning spaces to enrich our curriculum offer. The school has a minibus to support our learning for life curriculum to access the local community including access to physical activities e.g. </a:t>
            </a:r>
            <a:r>
              <a:rPr lang="en-GB" sz="1400" dirty="0" err="1"/>
              <a:t>Hollingworth</a:t>
            </a:r>
            <a:r>
              <a:rPr lang="en-GB" sz="1400" dirty="0"/>
              <a:t> lake, Ashworth Valley </a:t>
            </a:r>
            <a:r>
              <a:rPr lang="en-GB" sz="1400" dirty="0" err="1"/>
              <a:t>etc</a:t>
            </a:r>
            <a:r>
              <a:rPr lang="en-GB" sz="1400" dirty="0"/>
              <a:t> </a:t>
            </a:r>
          </a:p>
        </p:txBody>
      </p:sp>
    </p:spTree>
    <p:extLst>
      <p:ext uri="{BB962C8B-B14F-4D97-AF65-F5344CB8AC3E}">
        <p14:creationId xmlns:p14="http://schemas.microsoft.com/office/powerpoint/2010/main" val="1492980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520995" y="446567"/>
            <a:ext cx="11047228" cy="600739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All </a:t>
            </a:r>
            <a:r>
              <a:rPr lang="en-GB" dirty="0" smtClean="0"/>
              <a:t>of our classes </a:t>
            </a:r>
            <a:r>
              <a:rPr lang="en-GB" dirty="0"/>
              <a:t>are fully inclusive and are determined by learners’ individual level of need, priorities as identified on their EHCP, abilities and age.  We have 3 distinct phases; Experiential which caters for those learners with profound and multiple difficulties and physical needs, (Exploratory) caters for learners with complex social, sensory and communication difficulties with many whom have a diagnosis of ASC, (Investigative) caters for learners with severe learning difficulties and emotional needs some of whom may have physical needs. We have high levels of expectations for all our learners and we aim to extend their emotional, social, physical and cognitive development.  High levels of staffing and personalised learning programmes ensure both the learning, emotional, social and physical needs of each learner are met.  </a:t>
            </a:r>
          </a:p>
          <a:p>
            <a:r>
              <a:rPr lang="en-GB" dirty="0"/>
              <a:t> </a:t>
            </a:r>
          </a:p>
          <a:p>
            <a:r>
              <a:rPr lang="en-GB" dirty="0"/>
              <a:t>Throughout their time at Springside Primary School learners may receive varying levels of support according to their changing needs and </a:t>
            </a:r>
            <a:r>
              <a:rPr lang="en-GB" dirty="0" smtClean="0"/>
              <a:t>circumstances. The learners may use different learning spaces to engage with specific staff members. </a:t>
            </a:r>
          </a:p>
          <a:p>
            <a:endParaRPr lang="en-GB" dirty="0"/>
          </a:p>
          <a:p>
            <a:r>
              <a:rPr lang="en-GB" dirty="0" smtClean="0"/>
              <a:t>The information to follow is a general guide to the typical provision and levels of support offered to learners in response to their individual needs.  </a:t>
            </a:r>
            <a:endParaRPr lang="en-GB" dirty="0"/>
          </a:p>
        </p:txBody>
      </p:sp>
    </p:spTree>
    <p:extLst>
      <p:ext uri="{BB962C8B-B14F-4D97-AF65-F5344CB8AC3E}">
        <p14:creationId xmlns:p14="http://schemas.microsoft.com/office/powerpoint/2010/main" val="1894374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414670" y="361507"/>
            <a:ext cx="10994065" cy="829340"/>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Whole School </a:t>
            </a:r>
            <a:r>
              <a:rPr lang="en-GB" b="1" dirty="0" smtClean="0"/>
              <a:t>Universal </a:t>
            </a:r>
            <a:r>
              <a:rPr lang="en-GB" b="1" dirty="0"/>
              <a:t>School approach </a:t>
            </a:r>
            <a:r>
              <a:rPr lang="en-GB" b="1" dirty="0" smtClean="0"/>
              <a:t>for all of our </a:t>
            </a:r>
            <a:r>
              <a:rPr lang="en-GB" b="1" dirty="0"/>
              <a:t>learners </a:t>
            </a:r>
            <a:endParaRPr lang="en-GB" dirty="0"/>
          </a:p>
        </p:txBody>
      </p:sp>
      <p:sp>
        <p:nvSpPr>
          <p:cNvPr id="5" name="Rounded Rectangle 4"/>
          <p:cNvSpPr/>
          <p:nvPr/>
        </p:nvSpPr>
        <p:spPr>
          <a:xfrm>
            <a:off x="531629" y="2966483"/>
            <a:ext cx="10994065" cy="2583711"/>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t>PLPs drawn up each term with clear sequences of learning, specifying foci for learning in line with the EHCP outcomes and Annual Review report </a:t>
            </a:r>
          </a:p>
          <a:p>
            <a:r>
              <a:rPr lang="en-GB" sz="1400" dirty="0" smtClean="0"/>
              <a:t>Communication </a:t>
            </a:r>
            <a:r>
              <a:rPr lang="en-GB" sz="1400" dirty="0" smtClean="0"/>
              <a:t>passports, </a:t>
            </a:r>
            <a:r>
              <a:rPr lang="en-GB" sz="1400" dirty="0" smtClean="0"/>
              <a:t>barriers to learning </a:t>
            </a:r>
            <a:r>
              <a:rPr lang="en-GB" sz="1400" dirty="0" smtClean="0"/>
              <a:t>passports, intimate care plans, feeding and drinking plans and guidance </a:t>
            </a:r>
            <a:r>
              <a:rPr lang="en-GB" sz="1400" dirty="0" smtClean="0"/>
              <a:t>to identify how to support learners in class</a:t>
            </a:r>
          </a:p>
          <a:p>
            <a:r>
              <a:rPr lang="en-GB" sz="1400" dirty="0" smtClean="0"/>
              <a:t>Ongoing contact with parents through Home </a:t>
            </a:r>
            <a:r>
              <a:rPr lang="en-GB" sz="1400" dirty="0" smtClean="0"/>
              <a:t>School </a:t>
            </a:r>
            <a:r>
              <a:rPr lang="en-GB" sz="1400" dirty="0"/>
              <a:t>l</a:t>
            </a:r>
            <a:r>
              <a:rPr lang="en-GB" sz="1400" dirty="0" smtClean="0"/>
              <a:t>ogs </a:t>
            </a:r>
            <a:r>
              <a:rPr lang="en-GB" sz="1400" dirty="0" smtClean="0"/>
              <a:t>via class </a:t>
            </a:r>
            <a:r>
              <a:rPr lang="en-GB" sz="1400" dirty="0" smtClean="0"/>
              <a:t>email/Telephone </a:t>
            </a:r>
            <a:r>
              <a:rPr lang="en-GB" sz="1400" dirty="0" smtClean="0"/>
              <a:t>contact </a:t>
            </a:r>
          </a:p>
          <a:p>
            <a:r>
              <a:rPr lang="en-GB" sz="1400" dirty="0" smtClean="0"/>
              <a:t>Ongoing assessment of learner’s progress and attainment-shared at frequent intervals </a:t>
            </a:r>
            <a:r>
              <a:rPr lang="en-GB" sz="1400" dirty="0" smtClean="0"/>
              <a:t>based on individual child’s </a:t>
            </a:r>
            <a:r>
              <a:rPr lang="en-GB" sz="1400" dirty="0" err="1" smtClean="0"/>
              <a:t>learnng</a:t>
            </a:r>
            <a:r>
              <a:rPr lang="en-GB" sz="1400" dirty="0" smtClean="0"/>
              <a:t> journey</a:t>
            </a:r>
            <a:endParaRPr lang="en-GB" sz="1400" dirty="0" smtClean="0"/>
          </a:p>
          <a:p>
            <a:r>
              <a:rPr lang="en-GB" sz="1400" dirty="0" smtClean="0"/>
              <a:t>Analysis of Progression level data for whole school and individual learners </a:t>
            </a:r>
          </a:p>
          <a:p>
            <a:r>
              <a:rPr lang="en-GB" sz="1400" dirty="0" smtClean="0"/>
              <a:t>Schemes of work to meet the needs of all learners </a:t>
            </a:r>
            <a:endParaRPr lang="en-GB" sz="1400" dirty="0" smtClean="0"/>
          </a:p>
          <a:p>
            <a:r>
              <a:rPr lang="en-GB" sz="1400" dirty="0" smtClean="0"/>
              <a:t>Use </a:t>
            </a:r>
            <a:r>
              <a:rPr lang="en-GB" sz="1400" dirty="0" smtClean="0"/>
              <a:t>of appropriate low and high tech devices to encourage total communication approach e.g. switch technology and VOCA/ </a:t>
            </a:r>
            <a:r>
              <a:rPr lang="en-GB" sz="1400" dirty="0" err="1" smtClean="0"/>
              <a:t>Signalong</a:t>
            </a:r>
            <a:r>
              <a:rPr lang="en-GB" sz="1400" dirty="0" smtClean="0"/>
              <a:t>, PODD, PECs symbols/Object of reference, </a:t>
            </a:r>
            <a:r>
              <a:rPr lang="en-GB" sz="1400" dirty="0" err="1" smtClean="0"/>
              <a:t>onbody</a:t>
            </a:r>
            <a:r>
              <a:rPr lang="en-GB" sz="1400" dirty="0" smtClean="0"/>
              <a:t> signing </a:t>
            </a:r>
            <a:r>
              <a:rPr lang="en-GB" sz="1400" dirty="0" err="1" smtClean="0"/>
              <a:t>etc</a:t>
            </a:r>
            <a:r>
              <a:rPr lang="en-GB" sz="1400" dirty="0" smtClean="0"/>
              <a:t>  according to need</a:t>
            </a:r>
            <a:endParaRPr lang="en-GB" sz="1400" dirty="0"/>
          </a:p>
        </p:txBody>
      </p:sp>
      <p:sp>
        <p:nvSpPr>
          <p:cNvPr id="7" name="Rounded Rectangle 6"/>
          <p:cNvSpPr/>
          <p:nvPr/>
        </p:nvSpPr>
        <p:spPr>
          <a:xfrm>
            <a:off x="531629" y="1552353"/>
            <a:ext cx="10877106" cy="1052624"/>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r>
              <a:rPr lang="en-GB"/>
              <a:t>Long term planning for curriculum areas </a:t>
            </a:r>
          </a:p>
          <a:p>
            <a:pPr lvl="0" fontAlgn="base"/>
            <a:r>
              <a:rPr lang="en-GB"/>
              <a:t>Personalised outcomes for every learner</a:t>
            </a:r>
          </a:p>
          <a:p>
            <a:r>
              <a:rPr lang="en-GB"/>
              <a:t>Termly Personal learning plans with review (PLPs) meetings with parents and DHT</a:t>
            </a:r>
          </a:p>
        </p:txBody>
      </p:sp>
    </p:spTree>
    <p:extLst>
      <p:ext uri="{BB962C8B-B14F-4D97-AF65-F5344CB8AC3E}">
        <p14:creationId xmlns:p14="http://schemas.microsoft.com/office/powerpoint/2010/main" val="19602490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91116" y="467833"/>
            <a:ext cx="10632558" cy="765544"/>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Support from staff members on the team</a:t>
            </a:r>
            <a:endParaRPr lang="en-GB" b="1" dirty="0"/>
          </a:p>
        </p:txBody>
      </p:sp>
      <p:sp>
        <p:nvSpPr>
          <p:cNvPr id="5" name="Rounded Rectangle 4"/>
          <p:cNvSpPr/>
          <p:nvPr/>
        </p:nvSpPr>
        <p:spPr>
          <a:xfrm>
            <a:off x="691116" y="1446027"/>
            <a:ext cx="10632558" cy="4933507"/>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t>Bilingual pastoral officer</a:t>
            </a:r>
          </a:p>
          <a:p>
            <a:r>
              <a:rPr lang="en-GB" sz="1600" dirty="0"/>
              <a:t>Early help team with senior leaders including </a:t>
            </a:r>
            <a:r>
              <a:rPr lang="en-GB" sz="1600" dirty="0" err="1"/>
              <a:t>Thinc</a:t>
            </a:r>
            <a:r>
              <a:rPr lang="en-GB" sz="1600" dirty="0"/>
              <a:t> worker, attendance lead, pastoral </a:t>
            </a:r>
            <a:r>
              <a:rPr lang="en-GB" sz="1600" dirty="0" smtClean="0"/>
              <a:t>and attendance officer to </a:t>
            </a:r>
            <a:r>
              <a:rPr lang="en-GB" sz="1600" dirty="0"/>
              <a:t>support holistic needs of learners and families </a:t>
            </a:r>
            <a:endParaRPr lang="en-GB" sz="1600" dirty="0" smtClean="0"/>
          </a:p>
          <a:p>
            <a:r>
              <a:rPr lang="en-GB" sz="1600" dirty="0" smtClean="0"/>
              <a:t>Senior leaders deliver sessions across School</a:t>
            </a:r>
          </a:p>
          <a:p>
            <a:r>
              <a:rPr lang="en-GB" sz="1600" dirty="0" smtClean="0"/>
              <a:t>Middle leaders have responsibility for a class </a:t>
            </a:r>
            <a:endParaRPr lang="en-GB" sz="1600" dirty="0"/>
          </a:p>
          <a:p>
            <a:r>
              <a:rPr lang="en-GB" sz="1600" dirty="0"/>
              <a:t>Small class groups with high staff ratio</a:t>
            </a:r>
          </a:p>
          <a:p>
            <a:r>
              <a:rPr lang="en-GB" sz="1600" dirty="0"/>
              <a:t>(Approximately) 1 teacher to </a:t>
            </a:r>
            <a:r>
              <a:rPr lang="en-GB" sz="1600" dirty="0" smtClean="0"/>
              <a:t>8-11 </a:t>
            </a:r>
            <a:r>
              <a:rPr lang="en-GB" sz="1600" dirty="0"/>
              <a:t>learners </a:t>
            </a:r>
            <a:r>
              <a:rPr lang="en-GB" sz="1600" dirty="0" smtClean="0"/>
              <a:t> (the ratio of staff is different for the learners in the early Exploratory Unit)</a:t>
            </a:r>
            <a:endParaRPr lang="en-GB" sz="1600" dirty="0"/>
          </a:p>
          <a:p>
            <a:r>
              <a:rPr lang="en-GB" sz="1600" dirty="0"/>
              <a:t>(Approximately) 3 Special </a:t>
            </a:r>
            <a:r>
              <a:rPr lang="en-GB" sz="1600" dirty="0" smtClean="0"/>
              <a:t>Support </a:t>
            </a:r>
            <a:r>
              <a:rPr lang="en-GB" sz="1600" dirty="0"/>
              <a:t>Assistants  to </a:t>
            </a:r>
            <a:r>
              <a:rPr lang="en-GB" sz="1600" dirty="0" smtClean="0"/>
              <a:t>8-11 learners (the ratio is different for the learners in Butterflies class)</a:t>
            </a:r>
          </a:p>
          <a:p>
            <a:r>
              <a:rPr lang="en-GB" sz="1600" dirty="0"/>
              <a:t>Specialist support provided to meet personal and social needs </a:t>
            </a:r>
          </a:p>
          <a:p>
            <a:r>
              <a:rPr lang="en-GB" sz="1600" dirty="0"/>
              <a:t>Multi agency support </a:t>
            </a:r>
          </a:p>
          <a:p>
            <a:r>
              <a:rPr lang="en-GB" sz="1600" dirty="0"/>
              <a:t>Weekly class team meetings to review learner progress using reflective approaches</a:t>
            </a:r>
          </a:p>
          <a:p>
            <a:r>
              <a:rPr lang="en-GB" sz="1600" dirty="0"/>
              <a:t>Timetabled teacher and teaching assistant meetings </a:t>
            </a:r>
          </a:p>
          <a:p>
            <a:r>
              <a:rPr lang="en-GB" sz="1600" dirty="0"/>
              <a:t>Whole school meetings </a:t>
            </a:r>
          </a:p>
          <a:p>
            <a:r>
              <a:rPr lang="en-GB" sz="1600" dirty="0"/>
              <a:t>Programmes and guidance provided by Speech and Language therapists, </a:t>
            </a:r>
            <a:r>
              <a:rPr lang="en-GB" sz="1600" dirty="0" smtClean="0"/>
              <a:t>Occupational </a:t>
            </a:r>
            <a:r>
              <a:rPr lang="en-GB" sz="1600" dirty="0"/>
              <a:t>therapist and Physiotherapist and delivered by class teams integrated within the class timetable to support and facilitate access to the curriculum </a:t>
            </a:r>
          </a:p>
          <a:p>
            <a:r>
              <a:rPr lang="en-GB" sz="1600" dirty="0"/>
              <a:t>Support and monitoring from the </a:t>
            </a:r>
            <a:r>
              <a:rPr lang="en-GB" sz="1600" dirty="0" smtClean="0"/>
              <a:t>community nursing </a:t>
            </a:r>
            <a:r>
              <a:rPr lang="en-GB" sz="1600" dirty="0"/>
              <a:t>team </a:t>
            </a:r>
            <a:endParaRPr lang="en-GB" sz="1600" dirty="0" smtClean="0"/>
          </a:p>
          <a:p>
            <a:r>
              <a:rPr lang="en-GB" sz="1600" dirty="0" smtClean="0"/>
              <a:t>Access to gardening and horticultural activities</a:t>
            </a:r>
          </a:p>
          <a:p>
            <a:r>
              <a:rPr lang="en-GB" sz="1600" dirty="0" smtClean="0"/>
              <a:t>Access to animal assisted therapies with the Alpacas</a:t>
            </a:r>
            <a:endParaRPr lang="en-GB" sz="1600" dirty="0"/>
          </a:p>
        </p:txBody>
      </p:sp>
    </p:spTree>
    <p:extLst>
      <p:ext uri="{BB962C8B-B14F-4D97-AF65-F5344CB8AC3E}">
        <p14:creationId xmlns:p14="http://schemas.microsoft.com/office/powerpoint/2010/main" val="2854468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701749" y="489098"/>
            <a:ext cx="10249786" cy="478465"/>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Teaching approaches</a:t>
            </a:r>
            <a:endParaRPr lang="en-GB" b="1" dirty="0"/>
          </a:p>
        </p:txBody>
      </p:sp>
      <p:sp>
        <p:nvSpPr>
          <p:cNvPr id="5" name="Rounded Rectangle 4"/>
          <p:cNvSpPr/>
          <p:nvPr/>
        </p:nvSpPr>
        <p:spPr>
          <a:xfrm>
            <a:off x="701749" y="1127050"/>
            <a:ext cx="10249786" cy="2434857"/>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t>Whole class delivery</a:t>
            </a:r>
          </a:p>
          <a:p>
            <a:r>
              <a:rPr lang="en-GB" dirty="0" smtClean="0"/>
              <a:t>1:1 </a:t>
            </a:r>
            <a:r>
              <a:rPr lang="en-GB" dirty="0"/>
              <a:t>teaching on a regular basis </a:t>
            </a:r>
          </a:p>
          <a:p>
            <a:r>
              <a:rPr lang="en-GB" dirty="0"/>
              <a:t>1:2 teaching on a daily basis Small group teaching for all sessions</a:t>
            </a:r>
          </a:p>
          <a:p>
            <a:r>
              <a:rPr lang="en-GB" dirty="0"/>
              <a:t>Groups changed to reflect </a:t>
            </a:r>
            <a:r>
              <a:rPr lang="en-GB" dirty="0" smtClean="0"/>
              <a:t>learners</a:t>
            </a:r>
            <a:r>
              <a:rPr lang="en-GB" dirty="0"/>
              <a:t>’ needs for each session </a:t>
            </a:r>
          </a:p>
          <a:p>
            <a:r>
              <a:rPr lang="en-GB" dirty="0" smtClean="0"/>
              <a:t>Structured, predictable </a:t>
            </a:r>
            <a:r>
              <a:rPr lang="en-GB" dirty="0"/>
              <a:t>environment within each </a:t>
            </a:r>
            <a:r>
              <a:rPr lang="en-GB" dirty="0" smtClean="0"/>
              <a:t>class, bespoke </a:t>
            </a:r>
            <a:r>
              <a:rPr lang="en-GB" dirty="0"/>
              <a:t>to meet current cohort</a:t>
            </a:r>
          </a:p>
          <a:p>
            <a:r>
              <a:rPr lang="en-GB" dirty="0"/>
              <a:t>Consistent systems across the whole School </a:t>
            </a:r>
          </a:p>
          <a:p>
            <a:r>
              <a:rPr lang="en-GB" dirty="0"/>
              <a:t>Full appreciation and provision of access requirements for all learners </a:t>
            </a:r>
            <a:endParaRPr lang="en-GB" dirty="0" smtClean="0"/>
          </a:p>
          <a:p>
            <a:r>
              <a:rPr lang="en-GB" dirty="0" smtClean="0"/>
              <a:t>Reflective and adaptive approach to teaching</a:t>
            </a:r>
            <a:endParaRPr lang="en-GB" dirty="0"/>
          </a:p>
        </p:txBody>
      </p:sp>
      <p:sp>
        <p:nvSpPr>
          <p:cNvPr id="6" name="Rounded Rectangle 5"/>
          <p:cNvSpPr/>
          <p:nvPr/>
        </p:nvSpPr>
        <p:spPr>
          <a:xfrm>
            <a:off x="701749" y="3891516"/>
            <a:ext cx="10249786" cy="611211"/>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Physical and emotional support </a:t>
            </a:r>
            <a:endParaRPr lang="en-GB" dirty="0"/>
          </a:p>
        </p:txBody>
      </p:sp>
      <p:sp>
        <p:nvSpPr>
          <p:cNvPr id="7" name="Rounded Rectangle 6"/>
          <p:cNvSpPr/>
          <p:nvPr/>
        </p:nvSpPr>
        <p:spPr>
          <a:xfrm>
            <a:off x="701750" y="4641274"/>
            <a:ext cx="10249786" cy="2035974"/>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Well lit and well resourced environment </a:t>
            </a:r>
            <a:endParaRPr lang="en-GB" dirty="0" smtClean="0"/>
          </a:p>
          <a:p>
            <a:r>
              <a:rPr lang="en-GB" dirty="0" smtClean="0"/>
              <a:t>Communal learning spaces</a:t>
            </a:r>
            <a:endParaRPr lang="en-GB" dirty="0"/>
          </a:p>
          <a:p>
            <a:r>
              <a:rPr lang="en-GB" dirty="0"/>
              <a:t>Visually clear classrooms </a:t>
            </a:r>
          </a:p>
          <a:p>
            <a:r>
              <a:rPr lang="en-GB" dirty="0"/>
              <a:t>Access to </a:t>
            </a:r>
            <a:r>
              <a:rPr lang="en-GB" dirty="0" smtClean="0"/>
              <a:t>shared specialist </a:t>
            </a:r>
            <a:r>
              <a:rPr lang="en-GB" dirty="0"/>
              <a:t>areas such as soft play, multi sensory room, light stimulation room, hydrotherapy pool </a:t>
            </a:r>
          </a:p>
          <a:p>
            <a:r>
              <a:rPr lang="en-GB" dirty="0"/>
              <a:t>Stimulating external play areas </a:t>
            </a:r>
          </a:p>
          <a:p>
            <a:r>
              <a:rPr lang="en-GB" dirty="0"/>
              <a:t>Displays arranged to suit current level of need-working towards ‘bright eyes’</a:t>
            </a:r>
          </a:p>
        </p:txBody>
      </p:sp>
    </p:spTree>
    <p:extLst>
      <p:ext uri="{BB962C8B-B14F-4D97-AF65-F5344CB8AC3E}">
        <p14:creationId xmlns:p14="http://schemas.microsoft.com/office/powerpoint/2010/main" val="3403026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48586" y="425303"/>
            <a:ext cx="10951535" cy="752334"/>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Health </a:t>
            </a:r>
            <a:r>
              <a:rPr lang="en-GB" smtClean="0"/>
              <a:t>and wellbeing</a:t>
            </a:r>
            <a:endParaRPr lang="en-GB"/>
          </a:p>
        </p:txBody>
      </p:sp>
      <p:sp>
        <p:nvSpPr>
          <p:cNvPr id="5" name="Rounded Rectangle 4"/>
          <p:cNvSpPr/>
          <p:nvPr/>
        </p:nvSpPr>
        <p:spPr>
          <a:xfrm>
            <a:off x="659218" y="1718930"/>
            <a:ext cx="10940903" cy="4306186"/>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t>Positive learning environment promoting ‘being calm enough to engage and alert enough to learn’</a:t>
            </a:r>
          </a:p>
          <a:p>
            <a:r>
              <a:rPr lang="en-GB" dirty="0" smtClean="0"/>
              <a:t>Focus on wellbeing and mental health and promotion of children’s rights</a:t>
            </a:r>
          </a:p>
          <a:p>
            <a:r>
              <a:rPr lang="en-GB" dirty="0" smtClean="0"/>
              <a:t>Focus on life skills as core curriculum  </a:t>
            </a:r>
          </a:p>
          <a:p>
            <a:r>
              <a:rPr lang="en-GB" dirty="0" smtClean="0"/>
              <a:t>Access to early help Team</a:t>
            </a:r>
          </a:p>
          <a:p>
            <a:r>
              <a:rPr lang="en-GB" dirty="0" smtClean="0"/>
              <a:t>Access to members of the gateway team as specialist practitioners in mental health e.g. senior mental health lead and practitioner, </a:t>
            </a:r>
            <a:r>
              <a:rPr lang="en-GB" dirty="0" err="1" smtClean="0"/>
              <a:t>Thinc</a:t>
            </a:r>
            <a:r>
              <a:rPr lang="en-GB" dirty="0" smtClean="0"/>
              <a:t> workers, Pyramid workers, behaviour leads, </a:t>
            </a:r>
            <a:endParaRPr lang="en-GB" dirty="0"/>
          </a:p>
          <a:p>
            <a:r>
              <a:rPr lang="en-GB" dirty="0"/>
              <a:t>Pastoral lead to monitor medical/health needs</a:t>
            </a:r>
          </a:p>
          <a:p>
            <a:r>
              <a:rPr lang="en-GB" dirty="0"/>
              <a:t>Close monitoring by all </a:t>
            </a:r>
            <a:r>
              <a:rPr lang="en-GB" dirty="0" smtClean="0"/>
              <a:t>including key worker system</a:t>
            </a:r>
            <a:endParaRPr lang="en-GB" dirty="0"/>
          </a:p>
          <a:p>
            <a:r>
              <a:rPr lang="en-GB" dirty="0" smtClean="0"/>
              <a:t>Mental health and wellbeing and life skills recognised by senior leaders</a:t>
            </a:r>
          </a:p>
          <a:p>
            <a:r>
              <a:rPr lang="en-GB" dirty="0" smtClean="0"/>
              <a:t>Use of animal assisted therapy to raise self esteem and offer nurture</a:t>
            </a:r>
            <a:endParaRPr lang="en-GB" dirty="0"/>
          </a:p>
          <a:p>
            <a:endParaRPr lang="en-GB" dirty="0"/>
          </a:p>
        </p:txBody>
      </p:sp>
    </p:spTree>
    <p:extLst>
      <p:ext uri="{BB962C8B-B14F-4D97-AF65-F5344CB8AC3E}">
        <p14:creationId xmlns:p14="http://schemas.microsoft.com/office/powerpoint/2010/main" val="24020335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414670" y="361507"/>
            <a:ext cx="10994065" cy="829340"/>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smtClean="0"/>
              <a:t>Tier 2- Targeted </a:t>
            </a:r>
            <a:r>
              <a:rPr lang="en-GB" b="1" dirty="0"/>
              <a:t>support for </a:t>
            </a:r>
            <a:r>
              <a:rPr lang="en-GB" b="1" dirty="0" smtClean="0"/>
              <a:t>individuals </a:t>
            </a:r>
            <a:r>
              <a:rPr lang="en-GB" b="1" dirty="0"/>
              <a:t>or </a:t>
            </a:r>
            <a:r>
              <a:rPr lang="en-GB" b="1" dirty="0" smtClean="0"/>
              <a:t>small </a:t>
            </a:r>
            <a:r>
              <a:rPr lang="en-GB" b="1" dirty="0"/>
              <a:t>groups -interventions (according to need</a:t>
            </a:r>
            <a:r>
              <a:rPr lang="en-GB" b="1" dirty="0" smtClean="0"/>
              <a:t>)-Tier 2 </a:t>
            </a:r>
            <a:endParaRPr lang="en-GB" dirty="0"/>
          </a:p>
        </p:txBody>
      </p:sp>
      <p:sp>
        <p:nvSpPr>
          <p:cNvPr id="5" name="Rounded Rectangle 4"/>
          <p:cNvSpPr/>
          <p:nvPr/>
        </p:nvSpPr>
        <p:spPr>
          <a:xfrm>
            <a:off x="531629" y="3922447"/>
            <a:ext cx="10994065" cy="2583711"/>
          </a:xfrm>
          <a:prstGeom prst="round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t>Therapies integrated into everyday curriculum packages</a:t>
            </a:r>
          </a:p>
          <a:p>
            <a:r>
              <a:rPr lang="en-GB" sz="1400" dirty="0" smtClean="0"/>
              <a:t>Specifically trained staff to work with the learners within a Phase to understand behaviour which may challenge us or to meet medical and or multi sensory impairment</a:t>
            </a:r>
          </a:p>
          <a:p>
            <a:r>
              <a:rPr lang="en-GB" sz="1400" dirty="0" smtClean="0"/>
              <a:t>Social inclusion opportunities offered to meet need </a:t>
            </a:r>
          </a:p>
          <a:p>
            <a:endParaRPr lang="en-GB" sz="1400" dirty="0"/>
          </a:p>
        </p:txBody>
      </p:sp>
      <p:sp>
        <p:nvSpPr>
          <p:cNvPr id="7" name="Rounded Rectangle 6"/>
          <p:cNvSpPr/>
          <p:nvPr/>
        </p:nvSpPr>
        <p:spPr>
          <a:xfrm>
            <a:off x="531629" y="2480607"/>
            <a:ext cx="10994065" cy="1163137"/>
          </a:xfrm>
          <a:prstGeom prst="round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r>
              <a:rPr lang="en-GB" dirty="0"/>
              <a:t>Bespoke’ meetings with parents regarding </a:t>
            </a:r>
            <a:r>
              <a:rPr lang="en-GB" dirty="0" smtClean="0"/>
              <a:t>specific learner need</a:t>
            </a:r>
            <a:endParaRPr lang="en-GB" dirty="0"/>
          </a:p>
          <a:p>
            <a:pPr lvl="0" fontAlgn="base"/>
            <a:r>
              <a:rPr lang="en-GB" dirty="0"/>
              <a:t>Barriers to learning plans, created by </a:t>
            </a:r>
            <a:r>
              <a:rPr lang="en-GB" dirty="0" smtClean="0"/>
              <a:t>class teams with families and reviewed by barriers to learning team</a:t>
            </a:r>
          </a:p>
          <a:p>
            <a:pPr lvl="0" fontAlgn="base"/>
            <a:r>
              <a:rPr lang="en-GB" dirty="0" smtClean="0"/>
              <a:t>Care plans created by multi-agencies and followed by class teams e.g. oxygen, gastrostomy, hydrotherapy, epilepsy </a:t>
            </a:r>
            <a:r>
              <a:rPr lang="en-GB" dirty="0" err="1" smtClean="0"/>
              <a:t>etc</a:t>
            </a:r>
            <a:endParaRPr lang="en-GB" dirty="0"/>
          </a:p>
        </p:txBody>
      </p:sp>
      <p:sp>
        <p:nvSpPr>
          <p:cNvPr id="2" name="Rounded Rectangle 1"/>
          <p:cNvSpPr/>
          <p:nvPr/>
        </p:nvSpPr>
        <p:spPr>
          <a:xfrm>
            <a:off x="531629" y="1427018"/>
            <a:ext cx="10877106" cy="831273"/>
          </a:xfrm>
          <a:prstGeom prst="round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Learning and curriculum </a:t>
            </a:r>
            <a:r>
              <a:rPr lang="en-GB" b="1" dirty="0" smtClean="0"/>
              <a:t>approaches </a:t>
            </a:r>
            <a:endParaRPr lang="en-GB" dirty="0"/>
          </a:p>
        </p:txBody>
      </p:sp>
    </p:spTree>
    <p:extLst>
      <p:ext uri="{BB962C8B-B14F-4D97-AF65-F5344CB8AC3E}">
        <p14:creationId xmlns:p14="http://schemas.microsoft.com/office/powerpoint/2010/main" val="14679693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91116" y="467833"/>
            <a:ext cx="10632558" cy="765544"/>
          </a:xfrm>
          <a:prstGeom prst="round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Support from staff members on the team</a:t>
            </a:r>
            <a:endParaRPr lang="en-GB" b="1" dirty="0"/>
          </a:p>
        </p:txBody>
      </p:sp>
      <p:sp>
        <p:nvSpPr>
          <p:cNvPr id="5" name="Rounded Rectangle 4"/>
          <p:cNvSpPr/>
          <p:nvPr/>
        </p:nvSpPr>
        <p:spPr>
          <a:xfrm>
            <a:off x="691116" y="1510468"/>
            <a:ext cx="10632558" cy="2306298"/>
          </a:xfrm>
          <a:prstGeom prst="round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smtClean="0"/>
              <a:t>Barriers to learning team offer support and guidance</a:t>
            </a:r>
          </a:p>
          <a:p>
            <a:r>
              <a:rPr lang="en-GB" sz="1600" dirty="0" smtClean="0"/>
              <a:t>Community nursing team/Occupational therapists/Physiotherapists provided training and offer support and guidance</a:t>
            </a:r>
          </a:p>
          <a:p>
            <a:r>
              <a:rPr lang="en-GB" sz="1600" dirty="0" smtClean="0"/>
              <a:t>Interventions delivered by class team </a:t>
            </a:r>
          </a:p>
          <a:p>
            <a:r>
              <a:rPr lang="en-GB" sz="1600" dirty="0" smtClean="0"/>
              <a:t>Access </a:t>
            </a:r>
            <a:r>
              <a:rPr lang="en-GB" sz="1600" dirty="0"/>
              <a:t>to range of interventions to support emotional needs (good mental health)</a:t>
            </a:r>
          </a:p>
          <a:p>
            <a:r>
              <a:rPr lang="en-GB" sz="1600" dirty="0"/>
              <a:t>Programmes and class sessions monitored by Rochdale additional needs service(teacher to support learners with visual impairment)</a:t>
            </a:r>
            <a:endParaRPr lang="en-GB" sz="1600" dirty="0"/>
          </a:p>
        </p:txBody>
      </p:sp>
      <p:sp>
        <p:nvSpPr>
          <p:cNvPr id="2" name="Rounded Rectangle 1"/>
          <p:cNvSpPr/>
          <p:nvPr/>
        </p:nvSpPr>
        <p:spPr>
          <a:xfrm>
            <a:off x="691116" y="4100945"/>
            <a:ext cx="10632558" cy="803564"/>
          </a:xfrm>
          <a:prstGeom prst="round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Teaching </a:t>
            </a:r>
            <a:r>
              <a:rPr lang="en-GB" b="1" dirty="0" smtClean="0"/>
              <a:t>approaches </a:t>
            </a:r>
            <a:endParaRPr lang="en-GB" dirty="0"/>
          </a:p>
        </p:txBody>
      </p:sp>
      <p:sp>
        <p:nvSpPr>
          <p:cNvPr id="3" name="Rounded Rectangle 2"/>
          <p:cNvSpPr/>
          <p:nvPr/>
        </p:nvSpPr>
        <p:spPr>
          <a:xfrm>
            <a:off x="691116" y="5070764"/>
            <a:ext cx="10632558" cy="1537854"/>
          </a:xfrm>
          <a:prstGeom prst="round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1:2 support provided for less structured activities </a:t>
            </a:r>
          </a:p>
          <a:p>
            <a:r>
              <a:rPr lang="en-GB" dirty="0"/>
              <a:t>Additional visual/sensory cues and guidance </a:t>
            </a:r>
          </a:p>
          <a:p>
            <a:r>
              <a:rPr lang="en-GB" dirty="0"/>
              <a:t>1:1 support provided to meet personal needs via personal care </a:t>
            </a:r>
            <a:r>
              <a:rPr lang="en-GB" dirty="0" smtClean="0"/>
              <a:t>assistants</a:t>
            </a:r>
          </a:p>
          <a:p>
            <a:r>
              <a:rPr lang="en-GB" dirty="0"/>
              <a:t>T</a:t>
            </a:r>
            <a:r>
              <a:rPr lang="en-GB" dirty="0" smtClean="0"/>
              <a:t>herapeutic </a:t>
            </a:r>
            <a:r>
              <a:rPr lang="en-GB" dirty="0"/>
              <a:t>sessions Individual barrier to learning plans, rewards and motivators </a:t>
            </a:r>
            <a:endParaRPr lang="en-GB" dirty="0"/>
          </a:p>
        </p:txBody>
      </p:sp>
    </p:spTree>
    <p:extLst>
      <p:ext uri="{BB962C8B-B14F-4D97-AF65-F5344CB8AC3E}">
        <p14:creationId xmlns:p14="http://schemas.microsoft.com/office/powerpoint/2010/main" val="34218438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701749" y="3712134"/>
            <a:ext cx="10249786" cy="628690"/>
          </a:xfrm>
          <a:prstGeom prst="round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Health and wellbeing</a:t>
            </a:r>
            <a:endParaRPr lang="en-GB" b="1" dirty="0"/>
          </a:p>
        </p:txBody>
      </p:sp>
      <p:sp>
        <p:nvSpPr>
          <p:cNvPr id="5" name="Rounded Rectangle 4"/>
          <p:cNvSpPr/>
          <p:nvPr/>
        </p:nvSpPr>
        <p:spPr>
          <a:xfrm>
            <a:off x="701749" y="1127050"/>
            <a:ext cx="10249786" cy="2434857"/>
          </a:xfrm>
          <a:prstGeom prst="round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Specialist equipment such as overhead hoists, specialist seating, standing frames provided through the school, on the advice from therapists and health agencies </a:t>
            </a:r>
          </a:p>
          <a:p>
            <a:r>
              <a:rPr lang="en-GB" dirty="0"/>
              <a:t>Specialist communication aids </a:t>
            </a:r>
          </a:p>
          <a:p>
            <a:r>
              <a:rPr lang="en-GB" dirty="0"/>
              <a:t>Hydrotherapy sessions</a:t>
            </a:r>
          </a:p>
          <a:p>
            <a:r>
              <a:rPr lang="en-GB" dirty="0"/>
              <a:t>Emotional literacy support – internal and external </a:t>
            </a:r>
            <a:r>
              <a:rPr lang="en-GB" dirty="0" smtClean="0"/>
              <a:t>delivered by class team</a:t>
            </a:r>
            <a:endParaRPr lang="en-GB" dirty="0"/>
          </a:p>
          <a:p>
            <a:r>
              <a:rPr lang="en-GB" dirty="0"/>
              <a:t>Outdoor learning and Physical  education through variety of forms</a:t>
            </a:r>
            <a:endParaRPr lang="en-GB" dirty="0"/>
          </a:p>
        </p:txBody>
      </p:sp>
      <p:sp>
        <p:nvSpPr>
          <p:cNvPr id="6" name="Rounded Rectangle 5"/>
          <p:cNvSpPr/>
          <p:nvPr/>
        </p:nvSpPr>
        <p:spPr>
          <a:xfrm>
            <a:off x="701749" y="365613"/>
            <a:ext cx="10249786" cy="611211"/>
          </a:xfrm>
          <a:prstGeom prst="round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Physical and emotional support </a:t>
            </a:r>
            <a:endParaRPr lang="en-GB" dirty="0"/>
          </a:p>
        </p:txBody>
      </p:sp>
      <p:sp>
        <p:nvSpPr>
          <p:cNvPr id="7" name="Rounded Rectangle 6"/>
          <p:cNvSpPr/>
          <p:nvPr/>
        </p:nvSpPr>
        <p:spPr>
          <a:xfrm>
            <a:off x="701750" y="4641274"/>
            <a:ext cx="10249786" cy="2035974"/>
          </a:xfrm>
          <a:prstGeom prst="round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Increased time allocated to emotional development and understanding </a:t>
            </a:r>
            <a:endParaRPr lang="en-GB" dirty="0" smtClean="0"/>
          </a:p>
          <a:p>
            <a:r>
              <a:rPr lang="en-GB" dirty="0" smtClean="0"/>
              <a:t>Integrated therapies</a:t>
            </a:r>
            <a:endParaRPr lang="en-GB" dirty="0"/>
          </a:p>
          <a:p>
            <a:r>
              <a:rPr lang="en-GB" dirty="0" smtClean="0"/>
              <a:t>Specific </a:t>
            </a:r>
            <a:r>
              <a:rPr lang="en-GB" dirty="0"/>
              <a:t>medical routines and programmes fully implemented seamlessly throughout school day </a:t>
            </a:r>
          </a:p>
          <a:p>
            <a:r>
              <a:rPr lang="en-GB" dirty="0"/>
              <a:t>Teaching assistants delivering medical support and personal care for learners in class.</a:t>
            </a:r>
          </a:p>
          <a:p>
            <a:endParaRPr lang="en-GB" dirty="0"/>
          </a:p>
        </p:txBody>
      </p:sp>
    </p:spTree>
    <p:extLst>
      <p:ext uri="{BB962C8B-B14F-4D97-AF65-F5344CB8AC3E}">
        <p14:creationId xmlns:p14="http://schemas.microsoft.com/office/powerpoint/2010/main" val="1926244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414670" y="361507"/>
            <a:ext cx="10994065" cy="829340"/>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Tier 3-Targeted support for individual learners (interventions) according to need</a:t>
            </a:r>
            <a:endParaRPr lang="en-GB" dirty="0"/>
          </a:p>
        </p:txBody>
      </p:sp>
      <p:sp>
        <p:nvSpPr>
          <p:cNvPr id="5" name="Rounded Rectangle 4"/>
          <p:cNvSpPr/>
          <p:nvPr/>
        </p:nvSpPr>
        <p:spPr>
          <a:xfrm>
            <a:off x="531629" y="2633651"/>
            <a:ext cx="10994065" cy="375329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r>
              <a:rPr lang="en-GB" sz="1400" dirty="0"/>
              <a:t>Bespoke’ meetings with parents regarding specific learner </a:t>
            </a:r>
            <a:r>
              <a:rPr lang="en-GB" sz="1400" dirty="0" smtClean="0"/>
              <a:t>need with members of the gateway team</a:t>
            </a:r>
            <a:endParaRPr lang="en-GB" sz="1400" dirty="0"/>
          </a:p>
          <a:p>
            <a:pPr lvl="0" fontAlgn="base"/>
            <a:r>
              <a:rPr lang="en-GB" sz="1400" dirty="0" smtClean="0"/>
              <a:t>Wellbeing plans/intervention pathways identified and provided by the gateway team and integrated into classroom practice</a:t>
            </a:r>
          </a:p>
          <a:p>
            <a:pPr lvl="0" fontAlgn="base"/>
            <a:r>
              <a:rPr lang="en-GB" sz="1400" dirty="0" smtClean="0"/>
              <a:t>TEACHH approach offered to individuals</a:t>
            </a:r>
          </a:p>
          <a:p>
            <a:pPr lvl="0" fontAlgn="base"/>
            <a:r>
              <a:rPr lang="en-GB" sz="1400" dirty="0" smtClean="0"/>
              <a:t>Termly reviews</a:t>
            </a:r>
          </a:p>
          <a:p>
            <a:pPr lvl="0" fontAlgn="base"/>
            <a:r>
              <a:rPr lang="en-GB" sz="1400" dirty="0" smtClean="0"/>
              <a:t>Annual review twice to review progress measures and timely impact of interventions</a:t>
            </a:r>
          </a:p>
          <a:p>
            <a:r>
              <a:rPr lang="en-GB" sz="1400" dirty="0" smtClean="0"/>
              <a:t>Individual </a:t>
            </a:r>
            <a:r>
              <a:rPr lang="en-GB" sz="1400" dirty="0"/>
              <a:t>learning programmes Ability to work across other classes or other settings in response to need </a:t>
            </a:r>
          </a:p>
          <a:p>
            <a:r>
              <a:rPr lang="en-GB" sz="1400" dirty="0"/>
              <a:t>Personalised learning programme  to meet holistic SEN requirements utilising a range of specialised environments</a:t>
            </a:r>
          </a:p>
          <a:p>
            <a:r>
              <a:rPr lang="en-GB" sz="1400" dirty="0"/>
              <a:t>Daily contact with parents via class email as requested</a:t>
            </a:r>
          </a:p>
          <a:p>
            <a:pPr lvl="0" fontAlgn="base"/>
            <a:endParaRPr lang="en-GB" sz="1400" dirty="0"/>
          </a:p>
        </p:txBody>
      </p:sp>
      <p:sp>
        <p:nvSpPr>
          <p:cNvPr id="7" name="Rounded Rectangle 6"/>
          <p:cNvSpPr/>
          <p:nvPr/>
        </p:nvSpPr>
        <p:spPr>
          <a:xfrm>
            <a:off x="531629" y="1552353"/>
            <a:ext cx="10877106" cy="719792"/>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r>
              <a:rPr lang="en-GB" dirty="0" smtClean="0"/>
              <a:t>Learning and curriculum approaches</a:t>
            </a:r>
            <a:endParaRPr lang="en-GB" dirty="0"/>
          </a:p>
        </p:txBody>
      </p:sp>
    </p:spTree>
    <p:extLst>
      <p:ext uri="{BB962C8B-B14F-4D97-AF65-F5344CB8AC3E}">
        <p14:creationId xmlns:p14="http://schemas.microsoft.com/office/powerpoint/2010/main" val="389439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91116" y="467833"/>
            <a:ext cx="10632558" cy="7655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Support from staff members on the team</a:t>
            </a:r>
            <a:endParaRPr lang="en-GB" b="1" dirty="0"/>
          </a:p>
        </p:txBody>
      </p:sp>
      <p:sp>
        <p:nvSpPr>
          <p:cNvPr id="5" name="Rounded Rectangle 4"/>
          <p:cNvSpPr/>
          <p:nvPr/>
        </p:nvSpPr>
        <p:spPr>
          <a:xfrm>
            <a:off x="691116" y="1399632"/>
            <a:ext cx="10632558" cy="241713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smtClean="0"/>
              <a:t>Members of the gateway team support the class team and families</a:t>
            </a:r>
          </a:p>
          <a:p>
            <a:r>
              <a:rPr lang="en-GB" sz="1600" dirty="0" smtClean="0"/>
              <a:t>Interventions delivered by Gateway team in response to need e.g. water confidence, </a:t>
            </a:r>
            <a:r>
              <a:rPr lang="en-GB" sz="1600" dirty="0" err="1" smtClean="0"/>
              <a:t>Thinc</a:t>
            </a:r>
            <a:r>
              <a:rPr lang="en-GB" sz="1600" dirty="0" smtClean="0"/>
              <a:t>-emotional literacy, academic and social inclusion </a:t>
            </a:r>
            <a:r>
              <a:rPr lang="en-GB" sz="1600" dirty="0" err="1" smtClean="0"/>
              <a:t>etc</a:t>
            </a:r>
            <a:endParaRPr lang="en-GB" sz="1600" dirty="0" smtClean="0"/>
          </a:p>
          <a:p>
            <a:r>
              <a:rPr lang="en-GB" sz="1600" dirty="0" smtClean="0"/>
              <a:t>Home visits and access to family learning programmes specific to the learner offered</a:t>
            </a:r>
          </a:p>
          <a:p>
            <a:r>
              <a:rPr lang="en-GB" sz="1600" dirty="0" smtClean="0"/>
              <a:t>Enhanced </a:t>
            </a:r>
            <a:r>
              <a:rPr lang="en-GB" sz="1600" dirty="0"/>
              <a:t>staff support during sessions and class activities </a:t>
            </a:r>
          </a:p>
          <a:p>
            <a:r>
              <a:rPr lang="en-GB" sz="1600" dirty="0"/>
              <a:t>Increased levels of multi -agency support </a:t>
            </a:r>
          </a:p>
          <a:p>
            <a:r>
              <a:rPr lang="en-GB" sz="1600" dirty="0"/>
              <a:t>Support/guidance from Educational Psychologists (as required) </a:t>
            </a:r>
          </a:p>
          <a:p>
            <a:r>
              <a:rPr lang="en-GB" sz="1600" dirty="0"/>
              <a:t>Support/advice from HYM </a:t>
            </a:r>
            <a:endParaRPr lang="en-GB" sz="1600" dirty="0" smtClean="0"/>
          </a:p>
          <a:p>
            <a:r>
              <a:rPr lang="en-GB" dirty="0"/>
              <a:t>Access to care workers within the setting to meet health needs</a:t>
            </a:r>
            <a:endParaRPr lang="en-GB" sz="1600" dirty="0"/>
          </a:p>
        </p:txBody>
      </p:sp>
      <p:sp>
        <p:nvSpPr>
          <p:cNvPr id="2" name="Rounded Rectangle 1"/>
          <p:cNvSpPr/>
          <p:nvPr/>
        </p:nvSpPr>
        <p:spPr>
          <a:xfrm>
            <a:off x="691116" y="4100945"/>
            <a:ext cx="10632558" cy="80356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Teaching </a:t>
            </a:r>
            <a:r>
              <a:rPr lang="en-GB" b="1" dirty="0" smtClean="0"/>
              <a:t>approaches </a:t>
            </a:r>
            <a:endParaRPr lang="en-GB" dirty="0"/>
          </a:p>
        </p:txBody>
      </p:sp>
      <p:sp>
        <p:nvSpPr>
          <p:cNvPr id="3" name="Rounded Rectangle 2"/>
          <p:cNvSpPr/>
          <p:nvPr/>
        </p:nvSpPr>
        <p:spPr>
          <a:xfrm>
            <a:off x="691116" y="5070764"/>
            <a:ext cx="10632558" cy="153785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Teaching/delivery will be delivered using the specialist facilities by a teacher or teaching assistant </a:t>
            </a:r>
          </a:p>
          <a:p>
            <a:pPr lvl="0" fontAlgn="base"/>
            <a:r>
              <a:rPr lang="en-GB" dirty="0"/>
              <a:t>Specified/Identified time with class peers  </a:t>
            </a:r>
          </a:p>
          <a:p>
            <a:r>
              <a:rPr lang="en-GB" dirty="0"/>
              <a:t>Priority access to identified resources such as soft play </a:t>
            </a:r>
            <a:r>
              <a:rPr lang="en-GB" dirty="0" smtClean="0"/>
              <a:t>room </a:t>
            </a:r>
            <a:r>
              <a:rPr lang="en-GB" dirty="0"/>
              <a:t>/sensory integration space, think room, wilderness therapy access, sensory room/hydro’ </a:t>
            </a:r>
            <a:r>
              <a:rPr lang="en-GB" dirty="0" err="1"/>
              <a:t>etc</a:t>
            </a:r>
            <a:r>
              <a:rPr lang="en-GB" dirty="0"/>
              <a:t> </a:t>
            </a:r>
            <a:endParaRPr lang="en-GB" dirty="0"/>
          </a:p>
        </p:txBody>
      </p:sp>
    </p:spTree>
    <p:extLst>
      <p:ext uri="{BB962C8B-B14F-4D97-AF65-F5344CB8AC3E}">
        <p14:creationId xmlns:p14="http://schemas.microsoft.com/office/powerpoint/2010/main" val="39907127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701749" y="3712134"/>
            <a:ext cx="10249786" cy="628690"/>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Health and wellbeing</a:t>
            </a:r>
            <a:endParaRPr lang="en-GB" b="1" dirty="0"/>
          </a:p>
        </p:txBody>
      </p:sp>
      <p:sp>
        <p:nvSpPr>
          <p:cNvPr id="5" name="Rounded Rectangle 4"/>
          <p:cNvSpPr/>
          <p:nvPr/>
        </p:nvSpPr>
        <p:spPr>
          <a:xfrm>
            <a:off x="701749" y="1127050"/>
            <a:ext cx="10249786" cy="2434857"/>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Specialist equipment such as overhead hoists, specialist seating, standing frames provided through the school, on the advice from therapists and health agencies </a:t>
            </a:r>
          </a:p>
          <a:p>
            <a:r>
              <a:rPr lang="en-GB" dirty="0"/>
              <a:t>Specialist communication aids </a:t>
            </a:r>
          </a:p>
          <a:p>
            <a:r>
              <a:rPr lang="en-GB" dirty="0"/>
              <a:t>Hydrotherapy sessions</a:t>
            </a:r>
          </a:p>
          <a:p>
            <a:r>
              <a:rPr lang="en-GB" dirty="0"/>
              <a:t>Emotional literacy support – internal and external </a:t>
            </a:r>
            <a:r>
              <a:rPr lang="en-GB" dirty="0" smtClean="0"/>
              <a:t>delivered by class team</a:t>
            </a:r>
            <a:endParaRPr lang="en-GB" dirty="0"/>
          </a:p>
          <a:p>
            <a:r>
              <a:rPr lang="en-GB" dirty="0"/>
              <a:t>Outdoor learning and Physical  education through variety of forms</a:t>
            </a:r>
            <a:endParaRPr lang="en-GB" dirty="0"/>
          </a:p>
        </p:txBody>
      </p:sp>
      <p:sp>
        <p:nvSpPr>
          <p:cNvPr id="6" name="Rounded Rectangle 5"/>
          <p:cNvSpPr/>
          <p:nvPr/>
        </p:nvSpPr>
        <p:spPr>
          <a:xfrm>
            <a:off x="701749" y="365613"/>
            <a:ext cx="10249786" cy="611211"/>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Physical and emotional support </a:t>
            </a:r>
            <a:endParaRPr lang="en-GB" dirty="0"/>
          </a:p>
        </p:txBody>
      </p:sp>
      <p:sp>
        <p:nvSpPr>
          <p:cNvPr id="7" name="Rounded Rectangle 6"/>
          <p:cNvSpPr/>
          <p:nvPr/>
        </p:nvSpPr>
        <p:spPr>
          <a:xfrm>
            <a:off x="701750" y="4641274"/>
            <a:ext cx="10249786" cy="203597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Increased time allocated to emotional development and understanding </a:t>
            </a:r>
            <a:endParaRPr lang="en-GB" dirty="0" smtClean="0"/>
          </a:p>
          <a:p>
            <a:r>
              <a:rPr lang="en-GB" dirty="0" smtClean="0"/>
              <a:t>Integrated therapies throughout the day</a:t>
            </a:r>
          </a:p>
          <a:p>
            <a:r>
              <a:rPr lang="en-GB" dirty="0" smtClean="0"/>
              <a:t>Increased time accessing interventions relevant to meet emotional needs </a:t>
            </a:r>
            <a:endParaRPr lang="en-GB" dirty="0"/>
          </a:p>
          <a:p>
            <a:r>
              <a:rPr lang="en-GB" dirty="0"/>
              <a:t>Emotional development and well being becomes main focus </a:t>
            </a:r>
          </a:p>
          <a:p>
            <a:r>
              <a:rPr lang="en-GB" dirty="0"/>
              <a:t>Increased joint working between parents, school and multi agencies </a:t>
            </a:r>
          </a:p>
          <a:p>
            <a:endParaRPr lang="en-GB" dirty="0"/>
          </a:p>
        </p:txBody>
      </p:sp>
    </p:spTree>
    <p:extLst>
      <p:ext uri="{BB962C8B-B14F-4D97-AF65-F5344CB8AC3E}">
        <p14:creationId xmlns:p14="http://schemas.microsoft.com/office/powerpoint/2010/main" val="37686660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701749" y="3712134"/>
            <a:ext cx="10249786" cy="62869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Support from staff members</a:t>
            </a:r>
            <a:endParaRPr lang="en-GB" b="1" dirty="0"/>
          </a:p>
        </p:txBody>
      </p:sp>
      <p:sp>
        <p:nvSpPr>
          <p:cNvPr id="5" name="Rounded Rectangle 4"/>
          <p:cNvSpPr/>
          <p:nvPr/>
        </p:nvSpPr>
        <p:spPr>
          <a:xfrm>
            <a:off x="701749" y="1127050"/>
            <a:ext cx="10249786" cy="243485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t>Learning and curriculum approaches</a:t>
            </a:r>
          </a:p>
          <a:p>
            <a:r>
              <a:rPr lang="en-GB" dirty="0" smtClean="0"/>
              <a:t>Support from CAMHs, Educational psychology and specialist therapists</a:t>
            </a:r>
            <a:endParaRPr lang="en-GB" dirty="0"/>
          </a:p>
        </p:txBody>
      </p:sp>
      <p:sp>
        <p:nvSpPr>
          <p:cNvPr id="6" name="Rounded Rectangle 5"/>
          <p:cNvSpPr/>
          <p:nvPr/>
        </p:nvSpPr>
        <p:spPr>
          <a:xfrm>
            <a:off x="701749" y="365613"/>
            <a:ext cx="10249786" cy="611211"/>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Tier 4-Specialised individual support (according to need)</a:t>
            </a:r>
            <a:endParaRPr lang="en-GB" dirty="0"/>
          </a:p>
        </p:txBody>
      </p:sp>
      <p:sp>
        <p:nvSpPr>
          <p:cNvPr id="7" name="Rounded Rectangle 6"/>
          <p:cNvSpPr/>
          <p:nvPr/>
        </p:nvSpPr>
        <p:spPr>
          <a:xfrm>
            <a:off x="701749" y="4491051"/>
            <a:ext cx="10249786" cy="203597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Rotation of class staff </a:t>
            </a:r>
            <a:r>
              <a:rPr lang="en-GB" dirty="0" smtClean="0"/>
              <a:t>and members of the gateway team across </a:t>
            </a:r>
            <a:r>
              <a:rPr lang="en-GB" dirty="0"/>
              <a:t>the day (keyworker)</a:t>
            </a:r>
          </a:p>
          <a:p>
            <a:r>
              <a:rPr lang="en-GB" dirty="0"/>
              <a:t>Regular multi-agency support and meetings </a:t>
            </a:r>
          </a:p>
          <a:p>
            <a:r>
              <a:rPr lang="en-GB" dirty="0"/>
              <a:t>Intensive support from </a:t>
            </a:r>
            <a:r>
              <a:rPr lang="en-GB" dirty="0" smtClean="0"/>
              <a:t>external agencies</a:t>
            </a:r>
          </a:p>
          <a:p>
            <a:r>
              <a:rPr lang="en-GB" dirty="0"/>
              <a:t>Access to care workers within the setting to meet health needs</a:t>
            </a:r>
          </a:p>
        </p:txBody>
      </p:sp>
    </p:spTree>
    <p:extLst>
      <p:ext uri="{BB962C8B-B14F-4D97-AF65-F5344CB8AC3E}">
        <p14:creationId xmlns:p14="http://schemas.microsoft.com/office/powerpoint/2010/main" val="32947579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701749" y="1127050"/>
            <a:ext cx="10249786" cy="243485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Designated teaching areas for identified learners </a:t>
            </a:r>
            <a:endParaRPr lang="en-GB" dirty="0" smtClean="0"/>
          </a:p>
          <a:p>
            <a:r>
              <a:rPr lang="en-GB" dirty="0" smtClean="0"/>
              <a:t>Dedicated </a:t>
            </a:r>
            <a:r>
              <a:rPr lang="en-GB" dirty="0"/>
              <a:t>resources matched to learners behavioural, social and learning needs with individual </a:t>
            </a:r>
            <a:r>
              <a:rPr lang="en-GB" dirty="0" smtClean="0"/>
              <a:t>motivators</a:t>
            </a:r>
            <a:endParaRPr lang="en-GB" dirty="0"/>
          </a:p>
        </p:txBody>
      </p:sp>
      <p:sp>
        <p:nvSpPr>
          <p:cNvPr id="6" name="Rounded Rectangle 5"/>
          <p:cNvSpPr/>
          <p:nvPr/>
        </p:nvSpPr>
        <p:spPr>
          <a:xfrm>
            <a:off x="701749" y="365613"/>
            <a:ext cx="10249786" cy="611211"/>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Physical and emotional support</a:t>
            </a:r>
            <a:endParaRPr lang="en-GB" dirty="0"/>
          </a:p>
        </p:txBody>
      </p:sp>
    </p:spTree>
    <p:extLst>
      <p:ext uri="{BB962C8B-B14F-4D97-AF65-F5344CB8AC3E}">
        <p14:creationId xmlns:p14="http://schemas.microsoft.com/office/powerpoint/2010/main" val="12242410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554182" y="1801091"/>
            <a:ext cx="11097491" cy="29094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Each class has on average, one teacher and three teaching assistants </a:t>
            </a:r>
            <a:r>
              <a:rPr lang="en-GB" dirty="0" smtClean="0"/>
              <a:t>to support 8-11 learners </a:t>
            </a:r>
            <a:r>
              <a:rPr lang="en-GB" dirty="0"/>
              <a:t>although this can vary according to need, especially in the Experiential Phase (Butterflies class). </a:t>
            </a:r>
            <a:endParaRPr lang="en-GB" dirty="0" smtClean="0"/>
          </a:p>
          <a:p>
            <a:r>
              <a:rPr lang="en-GB" dirty="0" smtClean="0"/>
              <a:t>The </a:t>
            </a:r>
            <a:r>
              <a:rPr lang="en-GB" dirty="0"/>
              <a:t>class teacher with contributions from the teaching assistants plan for all the learners in his/her class and is responsible for the overall assessment of their progress.  </a:t>
            </a:r>
            <a:endParaRPr lang="en-GB" dirty="0" smtClean="0"/>
          </a:p>
          <a:p>
            <a:r>
              <a:rPr lang="en-GB" dirty="0" smtClean="0"/>
              <a:t>Learners </a:t>
            </a:r>
            <a:r>
              <a:rPr lang="en-GB" dirty="0"/>
              <a:t>are taught as a whole class, in small groups and/or 1:1 by both the class teacher and the teaching assistants. We believe it is important for learners to develop relationships with a number of adults, thus we do not allocate specific assistants to work with identified </a:t>
            </a:r>
            <a:r>
              <a:rPr lang="en-GB" dirty="0" smtClean="0"/>
              <a:t>learners unless advised by the Gateway team, </a:t>
            </a:r>
            <a:r>
              <a:rPr lang="en-GB" dirty="0"/>
              <a:t>although key working is a feature of the school.  All learners work with every adult in their class team.   </a:t>
            </a:r>
          </a:p>
        </p:txBody>
      </p:sp>
    </p:spTree>
    <p:extLst>
      <p:ext uri="{BB962C8B-B14F-4D97-AF65-F5344CB8AC3E}">
        <p14:creationId xmlns:p14="http://schemas.microsoft.com/office/powerpoint/2010/main" val="37285483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57200" y="568036"/>
            <a:ext cx="11069782" cy="5721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How will the curriculum be matched to my learner’s needs? </a:t>
            </a:r>
            <a:endParaRPr lang="en-GB" dirty="0"/>
          </a:p>
          <a:p>
            <a:r>
              <a:rPr lang="en-GB" dirty="0"/>
              <a:t>Our curriculum is delivered through </a:t>
            </a:r>
            <a:r>
              <a:rPr lang="en-GB" dirty="0" smtClean="0"/>
              <a:t>multi- </a:t>
            </a:r>
            <a:r>
              <a:rPr lang="en-GB" dirty="0"/>
              <a:t>sensory means for the Experiential, Exploratory and Investigative learners with an emphasis on threading Physical education, social and emotional skills, communication and literacy throughout all areas of the curriculum.  Each curriculum area includes all the pertinent areas identified to allow each learner to make maximum progress as lifelong learners. The curriculum framework has been collaboratively written and produced by curriculum teams as developers, coordinators and leaders, adapting published frameworks to meet Springside’s needs to enable all learners to access each area in a meaningful and purposeful way using elements of the Equals schemes of </a:t>
            </a:r>
            <a:r>
              <a:rPr lang="en-GB" dirty="0" smtClean="0"/>
              <a:t>work.</a:t>
            </a:r>
            <a:endParaRPr lang="en-GB" dirty="0"/>
          </a:p>
          <a:p>
            <a:r>
              <a:rPr lang="en-GB" dirty="0"/>
              <a:t>Every learner has a personalised learning programme which includes differentiated (personalised) learning outcomes and individual expectations derived from each learner’s Education, health and care plan.</a:t>
            </a:r>
          </a:p>
          <a:p>
            <a:r>
              <a:rPr lang="en-GB" dirty="0"/>
              <a:t>Our learners make progress in many ways not only through academic progress.  We teach using a holistic approach with life skills emphasised throughout to help a learner learn as part of a group as well as an individual.  Learners also have the opportunity to generalise and transfer such skills to other settings in the school and particularly out in the community.   </a:t>
            </a:r>
          </a:p>
          <a:p>
            <a:r>
              <a:rPr lang="en-GB" dirty="0"/>
              <a:t>A formal annual review is held once a year in addition to three progress meetings with parents to discuss the learner’s progress and how we work together to remove barriers, their current areas of need and to agree at least one target for each area of need in the form of an annual learning plan.   </a:t>
            </a:r>
          </a:p>
        </p:txBody>
      </p:sp>
    </p:spTree>
    <p:extLst>
      <p:ext uri="{BB962C8B-B14F-4D97-AF65-F5344CB8AC3E}">
        <p14:creationId xmlns:p14="http://schemas.microsoft.com/office/powerpoint/2010/main" val="36911455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57200" y="568036"/>
            <a:ext cx="11069782" cy="5721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t>How will I know how my child is doing and how will you help me to support my child’s learning?</a:t>
            </a:r>
            <a:r>
              <a:rPr lang="en-GB" sz="1400" dirty="0"/>
              <a:t>  </a:t>
            </a:r>
          </a:p>
          <a:p>
            <a:r>
              <a:rPr lang="en-GB" sz="1400" dirty="0"/>
              <a:t>Copies of each learner’s individualised personal learning plans are </a:t>
            </a:r>
            <a:r>
              <a:rPr lang="en-GB" sz="1400" dirty="0" smtClean="0"/>
              <a:t>discussed at a termly progress meeting and sent home. </a:t>
            </a:r>
            <a:r>
              <a:rPr lang="en-GB" sz="1400" dirty="0"/>
              <a:t>There is an opportunity to discuss progress formally during the progress meetings or family sessions each term although if dates are not appropriate alternative times can be found to communicate with parents. Topic webs are sent home at the beginning of each half term to identify curriculum coverage. A whole school newsletter is sent home each week which indicates particular achievements in each class and gives you as parents an insight into what your child has been learning. Weekly updates as newsletters are communicated via email but also uploaded to the website, linked to achievements for each Phase and general information shared via </a:t>
            </a:r>
            <a:r>
              <a:rPr lang="en-GB" sz="1400" dirty="0" err="1"/>
              <a:t>facebook</a:t>
            </a:r>
            <a:r>
              <a:rPr lang="en-GB" sz="1400" dirty="0"/>
              <a:t> and twitter.   </a:t>
            </a:r>
          </a:p>
          <a:p>
            <a:r>
              <a:rPr lang="en-GB" sz="1400" dirty="0"/>
              <a:t> </a:t>
            </a:r>
          </a:p>
          <a:p>
            <a:r>
              <a:rPr lang="en-GB" sz="1400" dirty="0"/>
              <a:t>Springside celebrate all achievements. Learners from across School are identified each week to receive the head teachers award, </a:t>
            </a:r>
            <a:r>
              <a:rPr lang="en-GB" sz="1400" dirty="0" smtClean="0"/>
              <a:t>mental health and wellbeing award and life skills award in </a:t>
            </a:r>
            <a:r>
              <a:rPr lang="en-GB" sz="1400" dirty="0"/>
              <a:t>addition to class star of the week </a:t>
            </a:r>
            <a:r>
              <a:rPr lang="en-GB" sz="1400" dirty="0" smtClean="0"/>
              <a:t>awards. </a:t>
            </a:r>
            <a:r>
              <a:rPr lang="en-GB" sz="1400" dirty="0"/>
              <a:t>We celebrate all learners birthdays and welcome families to share their experiences. </a:t>
            </a:r>
          </a:p>
          <a:p>
            <a:r>
              <a:rPr lang="en-GB" sz="1400" dirty="0"/>
              <a:t> </a:t>
            </a:r>
          </a:p>
          <a:p>
            <a:r>
              <a:rPr lang="en-GB" sz="1400" dirty="0"/>
              <a:t>As all our learners have learning difficulties associated with their special educational needs it is to be expected that they  </a:t>
            </a:r>
            <a:r>
              <a:rPr lang="en-GB" sz="1400" dirty="0" smtClean="0"/>
              <a:t>will </a:t>
            </a:r>
            <a:r>
              <a:rPr lang="en-GB" sz="1400" dirty="0"/>
              <a:t>be working outside their age related expectations as they progress through the school.  </a:t>
            </a:r>
          </a:p>
          <a:p>
            <a:r>
              <a:rPr lang="en-GB" sz="1400" dirty="0"/>
              <a:t> </a:t>
            </a:r>
          </a:p>
          <a:p>
            <a:r>
              <a:rPr lang="en-GB" sz="1400" dirty="0"/>
              <a:t>Families are encouraged to attend a series of family workshops in accordance to what your child needs. Springside hosts a range of stay, play and learn sessions each half term with an emphasis on adapting the curriculum and themes. </a:t>
            </a:r>
          </a:p>
          <a:p>
            <a:r>
              <a:rPr lang="en-GB" sz="1400" dirty="0"/>
              <a:t> </a:t>
            </a:r>
          </a:p>
          <a:p>
            <a:r>
              <a:rPr lang="en-GB" sz="1400" dirty="0"/>
              <a:t>Learners and families have access to a range of ideas via topic webs to engage in outside of the school building as they progress through the school dependent on their level of special educational need, which parents are asked to support. These could take the form of learning logs, therapy programmes, communication programmes or simply sharing a story with your learner.</a:t>
            </a:r>
          </a:p>
          <a:p>
            <a:r>
              <a:rPr lang="en-GB" sz="1400" b="1" dirty="0"/>
              <a:t> </a:t>
            </a:r>
            <a:endParaRPr lang="en-GB" sz="1400" dirty="0"/>
          </a:p>
          <a:p>
            <a:r>
              <a:rPr lang="en-GB" sz="1400" dirty="0"/>
              <a:t>On a weekly basis there is opportunity for the class teacher and teaching assistants to discuss each learner’s progress at the end of the school day. Assessments of each learner’s progress are made regularly and shared with the leadership team on a termly basis.</a:t>
            </a:r>
          </a:p>
        </p:txBody>
      </p:sp>
    </p:spTree>
    <p:extLst>
      <p:ext uri="{BB962C8B-B14F-4D97-AF65-F5344CB8AC3E}">
        <p14:creationId xmlns:p14="http://schemas.microsoft.com/office/powerpoint/2010/main" val="36936313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84909" y="484909"/>
            <a:ext cx="10986655" cy="597130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What support will there be for my child’s overall well- being? </a:t>
            </a:r>
            <a:endParaRPr lang="en-GB" dirty="0"/>
          </a:p>
          <a:p>
            <a:r>
              <a:rPr lang="en-GB" dirty="0"/>
              <a:t>At Springside we feel strongly that learners well- being and emotional health is as important as their academic progress.  Class teachers plan for the holistic development of each learner in his/her class, using their detailed knowledge of each individual to promote their confidence and self -esteem. </a:t>
            </a:r>
          </a:p>
          <a:p>
            <a:r>
              <a:rPr lang="en-GB" dirty="0"/>
              <a:t>   </a:t>
            </a:r>
          </a:p>
          <a:p>
            <a:r>
              <a:rPr lang="en-GB" dirty="0"/>
              <a:t>We have specialist teaching assistants </a:t>
            </a:r>
            <a:r>
              <a:rPr lang="en-GB" dirty="0" smtClean="0"/>
              <a:t>and teachers/leaders who </a:t>
            </a:r>
            <a:r>
              <a:rPr lang="en-GB" dirty="0"/>
              <a:t>have specific training in the area of emotional literacy. We are an attachment friendly school who recognise the need for secure attachments for the learners to feel safe to allow them to thrive.  Learners with significant emotional needs will have time allocated as required to support the emotional well- being as a small group or on a 1 to 1 basis. </a:t>
            </a:r>
          </a:p>
          <a:p>
            <a:r>
              <a:rPr lang="en-GB" dirty="0"/>
              <a:t>Individual positive handling plans are used to support the learners who demonstrate </a:t>
            </a:r>
            <a:r>
              <a:rPr lang="en-GB" dirty="0" smtClean="0"/>
              <a:t>behaviour which challenges us often </a:t>
            </a:r>
            <a:r>
              <a:rPr lang="en-GB" dirty="0"/>
              <a:t>associated with their additional needs </a:t>
            </a:r>
            <a:r>
              <a:rPr lang="en-GB" dirty="0" smtClean="0"/>
              <a:t>sometimes </a:t>
            </a:r>
            <a:r>
              <a:rPr lang="en-GB" dirty="0"/>
              <a:t>due to sensory </a:t>
            </a:r>
            <a:r>
              <a:rPr lang="en-GB" dirty="0" smtClean="0"/>
              <a:t>dysregulation </a:t>
            </a:r>
            <a:r>
              <a:rPr lang="en-GB" dirty="0"/>
              <a:t>and or emotional </a:t>
            </a:r>
            <a:r>
              <a:rPr lang="en-GB" dirty="0" smtClean="0"/>
              <a:t>dysregulation.  </a:t>
            </a:r>
            <a:r>
              <a:rPr lang="en-GB" dirty="0"/>
              <a:t>The class teacher in conjunction with the teaching assistants and additional external agencies e.g. Educational psychologists, Healthy young minds </a:t>
            </a:r>
            <a:r>
              <a:rPr lang="en-GB" dirty="0" err="1"/>
              <a:t>etc</a:t>
            </a:r>
            <a:r>
              <a:rPr lang="en-GB" dirty="0"/>
              <a:t> will share a detailed plan demonstrating how she/he feels they can help support a learner in agreement with parents in a positive and proactive way. Parents will be invited at regular opportunities to come into school and review the plan.   </a:t>
            </a:r>
          </a:p>
          <a:p>
            <a:r>
              <a:rPr lang="en-GB" dirty="0"/>
              <a:t>Our First Aiders support individual medical needs and staff are trained, where required in the emergency administration of medicine.  All personal care needs are met by each class team and additional personal care workers and all staff follow the guidance provided by the schools Moving and Handling </a:t>
            </a:r>
            <a:r>
              <a:rPr lang="en-GB" dirty="0" smtClean="0"/>
              <a:t>leaders, alongside intimate care plans, feeding and drinking plans. </a:t>
            </a:r>
            <a:r>
              <a:rPr lang="en-GB" dirty="0"/>
              <a:t>We pride ourselves on how we maintain the dignity of this important aspect of a learner’s health and care needs.  </a:t>
            </a:r>
          </a:p>
        </p:txBody>
      </p:sp>
    </p:spTree>
    <p:extLst>
      <p:ext uri="{BB962C8B-B14F-4D97-AF65-F5344CB8AC3E}">
        <p14:creationId xmlns:p14="http://schemas.microsoft.com/office/powerpoint/2010/main" val="1422029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84909" y="484909"/>
            <a:ext cx="10986655" cy="597130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What specialist services and expertise are available at or accessed by Springside School?  </a:t>
            </a:r>
            <a:endParaRPr lang="en-GB" dirty="0"/>
          </a:p>
          <a:p>
            <a:r>
              <a:rPr lang="en-GB" dirty="0"/>
              <a:t>The leadership team, teachers and support staff are highly skilled in meeting the individual learning, behavioural and social needs of learners with complex learning difficulties.   </a:t>
            </a:r>
          </a:p>
          <a:p>
            <a:r>
              <a:rPr lang="en-GB" dirty="0"/>
              <a:t>Speech and Language Therapists (SALT), Occupational Therapist (OT) and Physiotherapy colleagues and a school nursing team work with the school and </a:t>
            </a:r>
            <a:r>
              <a:rPr lang="en-GB" dirty="0" smtClean="0"/>
              <a:t>dependant on the needs of the learner provide </a:t>
            </a:r>
            <a:r>
              <a:rPr lang="en-GB" dirty="0"/>
              <a:t>individual programmes for each class team to deliver. This allocation of therapy support falls under criteria </a:t>
            </a:r>
            <a:r>
              <a:rPr lang="en-GB" dirty="0" smtClean="0"/>
              <a:t>identified in the EHCP and </a:t>
            </a:r>
            <a:r>
              <a:rPr lang="en-GB" dirty="0"/>
              <a:t>is very much needs led. </a:t>
            </a:r>
            <a:endParaRPr lang="en-GB" dirty="0" smtClean="0"/>
          </a:p>
          <a:p>
            <a:r>
              <a:rPr lang="en-GB" dirty="0" smtClean="0"/>
              <a:t>The </a:t>
            </a:r>
            <a:r>
              <a:rPr lang="en-GB" dirty="0"/>
              <a:t>school benefits from clinics within and during school time so that the learner’s education is not unduly compromised and that parents can feel more part of the multi-disciplinary approach to their learner’s overall needs. Such clinics include: </a:t>
            </a:r>
          </a:p>
          <a:p>
            <a:pPr lvl="0" fontAlgn="base"/>
            <a:r>
              <a:rPr lang="en-GB" dirty="0"/>
              <a:t>Dietician Clinics </a:t>
            </a:r>
          </a:p>
          <a:p>
            <a:pPr lvl="0" fontAlgn="base"/>
            <a:r>
              <a:rPr lang="en-GB" dirty="0"/>
              <a:t>Feeding Clinics </a:t>
            </a:r>
          </a:p>
          <a:p>
            <a:pPr lvl="0" fontAlgn="base"/>
            <a:r>
              <a:rPr lang="en-GB" dirty="0"/>
              <a:t>Wheelchair Clinics </a:t>
            </a:r>
          </a:p>
          <a:p>
            <a:pPr lvl="0" fontAlgn="base"/>
            <a:r>
              <a:rPr lang="en-GB" dirty="0"/>
              <a:t>Postural mobility</a:t>
            </a:r>
          </a:p>
          <a:p>
            <a:pPr lvl="0" fontAlgn="base"/>
            <a:r>
              <a:rPr lang="en-GB" dirty="0"/>
              <a:t>Community Paediatric Consultant Clinics </a:t>
            </a:r>
          </a:p>
          <a:p>
            <a:pPr lvl="0" fontAlgn="base"/>
            <a:r>
              <a:rPr lang="en-GB" dirty="0"/>
              <a:t>Medical appointments and annual review medicals carried out by visiting medical professionals  </a:t>
            </a:r>
          </a:p>
        </p:txBody>
      </p:sp>
    </p:spTree>
    <p:extLst>
      <p:ext uri="{BB962C8B-B14F-4D97-AF65-F5344CB8AC3E}">
        <p14:creationId xmlns:p14="http://schemas.microsoft.com/office/powerpoint/2010/main" val="42806876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84909" y="484909"/>
            <a:ext cx="10986655" cy="597130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What training have the staff at Springside had or are having? </a:t>
            </a:r>
            <a:endParaRPr lang="en-GB" dirty="0"/>
          </a:p>
          <a:p>
            <a:r>
              <a:rPr lang="en-GB" dirty="0"/>
              <a:t>All staff, both teachers and support staff receive comprehensive and ongoing training in meeting the needs of learners. We ensure we keep </a:t>
            </a:r>
            <a:r>
              <a:rPr lang="en-GB" dirty="0" err="1" smtClean="0"/>
              <a:t>upto</a:t>
            </a:r>
            <a:r>
              <a:rPr lang="en-GB" dirty="0" smtClean="0"/>
              <a:t> date </a:t>
            </a:r>
            <a:r>
              <a:rPr lang="en-GB" dirty="0"/>
              <a:t>with national and local initiatives and link research with practice. </a:t>
            </a:r>
            <a:endParaRPr lang="en-GB" dirty="0" smtClean="0"/>
          </a:p>
          <a:p>
            <a:r>
              <a:rPr lang="en-GB" dirty="0" smtClean="0"/>
              <a:t>In </a:t>
            </a:r>
            <a:r>
              <a:rPr lang="en-GB" dirty="0"/>
              <a:t>addition to more specialist curriculum training depending upon area of interest/expertise all staff to meet the needs of the learners in each specific phase we receive mandatory annual Safeguarding followed by tri weekly briefings, Prevent and Manual Handling. </a:t>
            </a:r>
            <a:endParaRPr lang="en-GB" dirty="0" smtClean="0"/>
          </a:p>
          <a:p>
            <a:endParaRPr lang="en-GB" dirty="0"/>
          </a:p>
          <a:p>
            <a:r>
              <a:rPr lang="en-GB" dirty="0" smtClean="0"/>
              <a:t>The </a:t>
            </a:r>
            <a:r>
              <a:rPr lang="en-GB" dirty="0"/>
              <a:t>majority of the staff have also been trained in </a:t>
            </a:r>
            <a:r>
              <a:rPr lang="en-GB" dirty="0" err="1"/>
              <a:t>Signalong</a:t>
            </a:r>
            <a:r>
              <a:rPr lang="en-GB" dirty="0"/>
              <a:t>, First Aid, Epilepsy, Suction and Oxygen awareness training, Behavioural Management, PODD, PECs </a:t>
            </a:r>
            <a:r>
              <a:rPr lang="en-GB" dirty="0" err="1"/>
              <a:t>etc</a:t>
            </a:r>
            <a:endParaRPr lang="en-GB" dirty="0"/>
          </a:p>
          <a:p>
            <a:r>
              <a:rPr lang="en-GB" dirty="0"/>
              <a:t>Several staff members </a:t>
            </a:r>
            <a:r>
              <a:rPr lang="en-GB" dirty="0" smtClean="0"/>
              <a:t>are trainers e.g. </a:t>
            </a:r>
            <a:r>
              <a:rPr lang="en-GB" dirty="0" err="1" smtClean="0"/>
              <a:t>Signalong</a:t>
            </a:r>
            <a:r>
              <a:rPr lang="en-GB" dirty="0" smtClean="0"/>
              <a:t>, Team Teach, Story Massage, MAPP and are able to provide support to Schools within their collaborative CONNECT. </a:t>
            </a:r>
          </a:p>
        </p:txBody>
      </p:sp>
    </p:spTree>
    <p:extLst>
      <p:ext uri="{BB962C8B-B14F-4D97-AF65-F5344CB8AC3E}">
        <p14:creationId xmlns:p14="http://schemas.microsoft.com/office/powerpoint/2010/main" val="17268059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84909" y="484909"/>
            <a:ext cx="10986655" cy="286789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a:t>How will my child be included in activities outside the classroom including school trips? </a:t>
            </a:r>
            <a:endParaRPr lang="en-GB"/>
          </a:p>
          <a:p>
            <a:r>
              <a:rPr lang="en-GB"/>
              <a:t>As a fully inclusive school, all learners participate in whole school, curriculum and off- site activities.  The extent to which each learner participates and the levels of support received will vary between learners and across time in line with their EHCP priorities and Phase.  </a:t>
            </a:r>
          </a:p>
          <a:p>
            <a:r>
              <a:rPr lang="en-GB"/>
              <a:t> </a:t>
            </a:r>
          </a:p>
          <a:p>
            <a:r>
              <a:rPr lang="en-GB"/>
              <a:t>Parents are asked to give generic permission for their learner to participate in activities in support of the curriculum i.e. a visit to a local church, shop etc. All learners will be risk assessed.  Visits which last for a whole day or are further afield, involve more comprehensive risk assessments. </a:t>
            </a:r>
          </a:p>
        </p:txBody>
      </p:sp>
      <p:sp>
        <p:nvSpPr>
          <p:cNvPr id="3" name="Rounded Rectangle 2"/>
          <p:cNvSpPr/>
          <p:nvPr/>
        </p:nvSpPr>
        <p:spPr>
          <a:xfrm>
            <a:off x="484909" y="3616036"/>
            <a:ext cx="10972800" cy="29094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As a purpose built special school </a:t>
            </a:r>
            <a:r>
              <a:rPr lang="en-GB" dirty="0" smtClean="0"/>
              <a:t>in 2007, </a:t>
            </a:r>
            <a:r>
              <a:rPr lang="en-GB" dirty="0"/>
              <a:t>Springside is fully accessible.  The building is light, classrooms are large and the site is both safe and secure.  . </a:t>
            </a:r>
          </a:p>
          <a:p>
            <a:r>
              <a:rPr lang="en-GB" dirty="0"/>
              <a:t> </a:t>
            </a:r>
          </a:p>
          <a:p>
            <a:r>
              <a:rPr lang="en-GB" dirty="0"/>
              <a:t>Where required interpreters enable parents to fully participate in formal meetings such as Annual Reviews and Health meetings   </a:t>
            </a:r>
          </a:p>
        </p:txBody>
      </p:sp>
    </p:spTree>
    <p:extLst>
      <p:ext uri="{BB962C8B-B14F-4D97-AF65-F5344CB8AC3E}">
        <p14:creationId xmlns:p14="http://schemas.microsoft.com/office/powerpoint/2010/main" val="24199232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84909" y="484909"/>
            <a:ext cx="10986655" cy="5791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How will Springside School prepare and support my child to join the school and then transfer to secondary school?  </a:t>
            </a:r>
            <a:r>
              <a:rPr lang="en-GB" dirty="0"/>
              <a:t>Once a place at Springside has been confirmed, parents will be invited to meet the class teacher and teaching assistants often at their learner’s current early years or school setting and often in the learner’s family home.  The class teacher will meet with the staff, spend some time observing your learner and also meet with you to gain detailed information. Following this visit your learner will be invited to spend some time at Springside for a transition afternoon although depending on the point of entry and your learner’s needs, this will vary.  The number of times your learner will visit varies but generally we have found a shorter transition to be most successful. </a:t>
            </a:r>
          </a:p>
          <a:p>
            <a:r>
              <a:rPr lang="en-GB" dirty="0"/>
              <a:t>Each family is different but due to the fact that many of our learners start at 3 years old we normally suggest the parents may wish to join us in school for the first few days/weeks to be around should they be worried or anxious. As soon as transition is deemed to be successful, if you are within the borough transport can be requested by the local authority. The outcome id decided by the LA not the School. </a:t>
            </a:r>
          </a:p>
          <a:p>
            <a:r>
              <a:rPr lang="en-GB" dirty="0"/>
              <a:t> </a:t>
            </a:r>
          </a:p>
          <a:p>
            <a:r>
              <a:rPr lang="en-GB" dirty="0"/>
              <a:t>From Year 5 both learners and parents are encouraged to take part in the variety of transition sessions held by our feeder school at Redwood. When your learner is in Year 6 they will be encouraged to liaise with other learners whom are Year 6 from Newlands special school Middleton to make friends and take part in a variety of activities held within both Newlands and Springside. Each learner will have a personalised transition plan to ensure the transition is as smooth as possible to Redwood. We support parents throughout this process.  </a:t>
            </a:r>
          </a:p>
        </p:txBody>
      </p:sp>
    </p:spTree>
    <p:extLst>
      <p:ext uri="{BB962C8B-B14F-4D97-AF65-F5344CB8AC3E}">
        <p14:creationId xmlns:p14="http://schemas.microsoft.com/office/powerpoint/2010/main" val="24599770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84909" y="484909"/>
            <a:ext cx="10986655" cy="181494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How are Springside’s resources allocated and matched to learner’s special educational needs?</a:t>
            </a:r>
            <a:r>
              <a:rPr lang="en-GB" dirty="0"/>
              <a:t>  </a:t>
            </a:r>
          </a:p>
          <a:p>
            <a:r>
              <a:rPr lang="en-GB" dirty="0"/>
              <a:t> </a:t>
            </a:r>
            <a:r>
              <a:rPr lang="en-GB" dirty="0" smtClean="0"/>
              <a:t>Each </a:t>
            </a:r>
            <a:r>
              <a:rPr lang="en-GB" dirty="0"/>
              <a:t>learner receives support matched to their level of Special Educational Needs and disabilities  </a:t>
            </a:r>
          </a:p>
          <a:p>
            <a:r>
              <a:rPr lang="en-GB" dirty="0"/>
              <a:t> This will vary across each day and throughout their time in our school, as the level of support is directly related to their needs and circumstances.  </a:t>
            </a:r>
          </a:p>
        </p:txBody>
      </p:sp>
      <p:sp>
        <p:nvSpPr>
          <p:cNvPr id="3" name="Rounded Rectangle 2"/>
          <p:cNvSpPr/>
          <p:nvPr/>
        </p:nvSpPr>
        <p:spPr>
          <a:xfrm>
            <a:off x="484909" y="2438401"/>
            <a:ext cx="10986655" cy="4017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How is the decision made about what type and how much support my learner will receive? </a:t>
            </a:r>
            <a:endParaRPr lang="en-GB" dirty="0"/>
          </a:p>
          <a:p>
            <a:r>
              <a:rPr lang="en-GB" dirty="0" smtClean="0"/>
              <a:t>On </a:t>
            </a:r>
            <a:r>
              <a:rPr lang="en-GB" dirty="0"/>
              <a:t>a daily basis, the class teacher determines the level of support for individual learners from within the class team.   </a:t>
            </a:r>
            <a:r>
              <a:rPr lang="en-GB" b="1" dirty="0"/>
              <a:t> </a:t>
            </a:r>
            <a:endParaRPr lang="en-GB" dirty="0"/>
          </a:p>
          <a:p>
            <a:r>
              <a:rPr lang="en-GB" dirty="0"/>
              <a:t>When learners whose SEND circumstances, health requirements or complex learning needs indicate that additional support maybe required, discussions are held between the class teacher and the leadership team to determine what this might be and the Local Authority is made aware. Typically, this support continues to be provided from within the class team, but may be targeted at specific times, i.e. break times, circle times etc. </a:t>
            </a:r>
          </a:p>
          <a:p>
            <a:r>
              <a:rPr lang="en-GB" dirty="0"/>
              <a:t>If the evidence suggests that even higher levels of support maybe beneficial, this is agreed by leaders as the resource is provided from within the school.  Due to the high levels of staffing in each class this is not required very often and only in very extreme situations, would additional support be requested from the Local Authority. This is challenged via the annual review process. </a:t>
            </a:r>
          </a:p>
          <a:p>
            <a:r>
              <a:rPr lang="en-GB" dirty="0"/>
              <a:t>Parents are generally aware of the need for additional support and a joint programme of intervention is planned.  Due to the cost, clear measures of success are highlighted so it is possible to identify if the intervention has been successful and if it needs to continue.  If so, the support is reviewed on an ongoing basis. </a:t>
            </a:r>
          </a:p>
        </p:txBody>
      </p:sp>
    </p:spTree>
    <p:extLst>
      <p:ext uri="{BB962C8B-B14F-4D97-AF65-F5344CB8AC3E}">
        <p14:creationId xmlns:p14="http://schemas.microsoft.com/office/powerpoint/2010/main" val="29152205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484909" y="512618"/>
            <a:ext cx="11291455" cy="594360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smtClean="0"/>
              <a:t>Who can I contact for further information?</a:t>
            </a:r>
          </a:p>
          <a:p>
            <a:r>
              <a:rPr lang="en-GB" dirty="0" smtClean="0"/>
              <a:t>The </a:t>
            </a:r>
            <a:r>
              <a:rPr lang="en-GB" dirty="0"/>
              <a:t>first point of contact for anything relating to your learner’s education and care needs is the class teacher and the teaching assistants. We encourage parents not to wait for the next formal opportunity to meet but to contact us on an ongoing basis.  The class team are always available to talk for a couple of minutes, however if you require a full discussion an appointment can be made for a mutually convenient time.  Please either telephone or write to the team via the class email. </a:t>
            </a:r>
          </a:p>
          <a:p>
            <a:r>
              <a:rPr lang="en-GB" dirty="0"/>
              <a:t> </a:t>
            </a:r>
          </a:p>
          <a:p>
            <a:r>
              <a:rPr lang="en-GB" dirty="0"/>
              <a:t>If you wish to speak to the Pastoral officer </a:t>
            </a:r>
            <a:r>
              <a:rPr lang="en-GB" dirty="0" smtClean="0"/>
              <a:t>or a member of the early help team then </a:t>
            </a:r>
            <a:r>
              <a:rPr lang="en-GB" dirty="0"/>
              <a:t>please telephone or make contact with the class teacher </a:t>
            </a:r>
            <a:r>
              <a:rPr lang="en-GB" dirty="0" smtClean="0"/>
              <a:t>and/or </a:t>
            </a:r>
            <a:r>
              <a:rPr lang="en-GB" dirty="0" smtClean="0">
                <a:hlinkClick r:id="rId3"/>
              </a:rPr>
              <a:t>office@springside.Rochdale.sch.uk</a:t>
            </a:r>
            <a:endParaRPr lang="en-GB" dirty="0" smtClean="0"/>
          </a:p>
          <a:p>
            <a:endParaRPr lang="en-GB" dirty="0"/>
          </a:p>
          <a:p>
            <a:r>
              <a:rPr lang="en-GB" dirty="0"/>
              <a:t>For matters relating to curriculum provision please telephone or make contact with the class teacher </a:t>
            </a:r>
            <a:r>
              <a:rPr lang="en-GB" dirty="0" smtClean="0"/>
              <a:t>and/or</a:t>
            </a:r>
            <a:endParaRPr lang="en-GB" dirty="0"/>
          </a:p>
          <a:p>
            <a:r>
              <a:rPr lang="en-GB" dirty="0"/>
              <a:t>For matters not directly relating to your child’s progress, parents are invited to contact our main office where by the Deputy or Assistant </a:t>
            </a:r>
            <a:r>
              <a:rPr lang="en-GB" dirty="0" err="1"/>
              <a:t>Headteacher</a:t>
            </a:r>
            <a:r>
              <a:rPr lang="en-GB" dirty="0"/>
              <a:t> will be available to talk with you.   </a:t>
            </a:r>
          </a:p>
          <a:p>
            <a:r>
              <a:rPr lang="en-GB" dirty="0"/>
              <a:t> </a:t>
            </a:r>
          </a:p>
          <a:p>
            <a:r>
              <a:rPr lang="en-GB" dirty="0"/>
              <a:t>Considering a special school for your learner can be a very daunting time and we have parents and Parent Governors who are happy to talk with prospective parents to share their experience and answer questions.  </a:t>
            </a:r>
          </a:p>
        </p:txBody>
      </p:sp>
    </p:spTree>
    <p:extLst>
      <p:ext uri="{BB962C8B-B14F-4D97-AF65-F5344CB8AC3E}">
        <p14:creationId xmlns:p14="http://schemas.microsoft.com/office/powerpoint/2010/main" val="17582694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68036" y="526472"/>
            <a:ext cx="11291455" cy="213360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smtClean="0"/>
              <a:t>How is our local offer reviewed? </a:t>
            </a:r>
            <a:endParaRPr lang="en-GB" smtClean="0"/>
          </a:p>
          <a:p>
            <a:r>
              <a:rPr lang="en-GB" smtClean="0"/>
              <a:t>Our local offer was developed in consultation with staff, Governors and parents in October 2020 and will be reviewed by Governors on an annual basis, as from July 2019. Our SEND offer has been written using the Rochdale local authority guidance by senior leaders. (Updated November 2023). </a:t>
            </a:r>
          </a:p>
          <a:p>
            <a:endParaRPr lang="en-GB" smtClean="0"/>
          </a:p>
          <a:p>
            <a:endParaRPr lang="en-GB" dirty="0"/>
          </a:p>
        </p:txBody>
      </p:sp>
      <p:sp>
        <p:nvSpPr>
          <p:cNvPr id="2" name="Rounded Rectangle 1"/>
          <p:cNvSpPr/>
          <p:nvPr/>
        </p:nvSpPr>
        <p:spPr>
          <a:xfrm>
            <a:off x="720436" y="3311236"/>
            <a:ext cx="10945091" cy="23414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a:t>Finally should you want to know what our current parents feel about Springside School please follow the link to Parent View on the Ofsted Web site: </a:t>
            </a:r>
            <a:r>
              <a:rPr lang="en-GB" b="1">
                <a:hlinkClick r:id="rId3"/>
              </a:rPr>
              <a:t> </a:t>
            </a:r>
            <a:r>
              <a:rPr lang="en-GB" u="sng">
                <a:hlinkClick r:id="rId3"/>
              </a:rPr>
              <a:t>http://parentview.ofsted.gov.uk/parent-view-results/urn/116622</a:t>
            </a:r>
            <a:r>
              <a:rPr lang="en-GB">
                <a:hlinkClick r:id="rId3"/>
              </a:rPr>
              <a:t> </a:t>
            </a:r>
            <a:r>
              <a:rPr lang="en-GB" b="1"/>
              <a:t>  </a:t>
            </a:r>
            <a:endParaRPr lang="en-GB"/>
          </a:p>
        </p:txBody>
      </p:sp>
    </p:spTree>
    <p:extLst>
      <p:ext uri="{BB962C8B-B14F-4D97-AF65-F5344CB8AC3E}">
        <p14:creationId xmlns:p14="http://schemas.microsoft.com/office/powerpoint/2010/main" val="31427900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1370</TotalTime>
  <Words>4686</Words>
  <Application>Microsoft Office PowerPoint</Application>
  <PresentationFormat>Widescreen</PresentationFormat>
  <Paragraphs>262</Paragraphs>
  <Slides>27</Slides>
  <Notes>27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Sringside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Melody Fierro</dc:creator>
  <cp:lastModifiedBy>Melody Fierro</cp:lastModifiedBy>
  <cp:revision>20</cp:revision>
  <cp:lastPrinted>2023-11-23T12:41:04Z</cp:lastPrinted>
  <dcterms:created xsi:type="dcterms:W3CDTF">2023-11-21T12:01:16Z</dcterms:created>
  <dcterms:modified xsi:type="dcterms:W3CDTF">2023-11-23T12:44:19Z</dcterms:modified>
</cp:coreProperties>
</file>